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8"/>
  </p:notesMasterIdLst>
  <p:handoutMasterIdLst>
    <p:handoutMasterId r:id="rId39"/>
  </p:handoutMasterIdLst>
  <p:sldIdLst>
    <p:sldId id="412" r:id="rId5"/>
    <p:sldId id="822" r:id="rId6"/>
    <p:sldId id="782" r:id="rId7"/>
    <p:sldId id="781" r:id="rId8"/>
    <p:sldId id="783" r:id="rId9"/>
    <p:sldId id="785" r:id="rId10"/>
    <p:sldId id="797" r:id="rId11"/>
    <p:sldId id="773" r:id="rId12"/>
    <p:sldId id="795" r:id="rId13"/>
    <p:sldId id="793" r:id="rId14"/>
    <p:sldId id="776" r:id="rId15"/>
    <p:sldId id="775" r:id="rId16"/>
    <p:sldId id="777" r:id="rId17"/>
    <p:sldId id="826" r:id="rId18"/>
    <p:sldId id="802" r:id="rId19"/>
    <p:sldId id="806" r:id="rId20"/>
    <p:sldId id="807" r:id="rId21"/>
    <p:sldId id="812" r:id="rId22"/>
    <p:sldId id="813" r:id="rId23"/>
    <p:sldId id="814" r:id="rId24"/>
    <p:sldId id="815" r:id="rId25"/>
    <p:sldId id="816" r:id="rId26"/>
    <p:sldId id="786" r:id="rId27"/>
    <p:sldId id="787" r:id="rId28"/>
    <p:sldId id="798" r:id="rId29"/>
    <p:sldId id="791" r:id="rId30"/>
    <p:sldId id="762" r:id="rId31"/>
    <p:sldId id="811" r:id="rId32"/>
    <p:sldId id="823" r:id="rId33"/>
    <p:sldId id="761" r:id="rId34"/>
    <p:sldId id="818" r:id="rId35"/>
    <p:sldId id="819" r:id="rId36"/>
    <p:sldId id="824" r:id="rId37"/>
  </p:sldIdLst>
  <p:sldSz cx="9144000" cy="6858000" type="screen4x3"/>
  <p:notesSz cx="6889750" cy="10023475"/>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FF0000"/>
    <a:srgbClr val="FFFFFF"/>
    <a:srgbClr val="FF7C80"/>
    <a:srgbClr val="0095D9"/>
    <a:srgbClr val="FFFFCC"/>
    <a:srgbClr val="CCECFF"/>
    <a:srgbClr val="3399FF"/>
    <a:srgbClr val="8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7" autoAdjust="0"/>
    <p:restoredTop sz="88968" autoAdjust="0"/>
  </p:normalViewPr>
  <p:slideViewPr>
    <p:cSldViewPr>
      <p:cViewPr varScale="1">
        <p:scale>
          <a:sx n="79" d="100"/>
          <a:sy n="79" d="100"/>
        </p:scale>
        <p:origin x="1338" y="78"/>
      </p:cViewPr>
      <p:guideLst>
        <p:guide orient="horz" pos="2160"/>
        <p:guide pos="2880"/>
      </p:guideLst>
    </p:cSldViewPr>
  </p:slideViewPr>
  <p:notesTextViewPr>
    <p:cViewPr>
      <p:scale>
        <a:sx n="1" d="1"/>
        <a:sy n="1" d="1"/>
      </p:scale>
      <p:origin x="0" y="0"/>
    </p:cViewPr>
  </p:notesTextViewPr>
  <p:notesViewPr>
    <p:cSldViewPr>
      <p:cViewPr varScale="1">
        <p:scale>
          <a:sx n="69" d="100"/>
          <a:sy n="69" d="100"/>
        </p:scale>
        <p:origin x="2728"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山岡 茂治" userId="3c2ed8e5-4c2f-493c-a822-f7c9cd7f0daa" providerId="ADAL" clId="{4F0888C9-C949-450C-BEE7-3C112477359F}"/>
    <pc:docChg chg="undo custSel addSld delSld modSld modNotesMaster modHandout">
      <pc:chgData name="山岡 茂治" userId="3c2ed8e5-4c2f-493c-a822-f7c9cd7f0daa" providerId="ADAL" clId="{4F0888C9-C949-450C-BEE7-3C112477359F}" dt="2018-12-28T06:21:13.337" v="158" actId="1076"/>
      <pc:docMkLst>
        <pc:docMk/>
      </pc:docMkLst>
      <pc:sldChg chg="modSp">
        <pc:chgData name="山岡 茂治" userId="3c2ed8e5-4c2f-493c-a822-f7c9cd7f0daa" providerId="ADAL" clId="{4F0888C9-C949-450C-BEE7-3C112477359F}" dt="2018-12-28T01:33:13.715" v="9" actId="113"/>
        <pc:sldMkLst>
          <pc:docMk/>
          <pc:sldMk cId="244971074" sldId="746"/>
        </pc:sldMkLst>
        <pc:spChg chg="mod">
          <ac:chgData name="山岡 茂治" userId="3c2ed8e5-4c2f-493c-a822-f7c9cd7f0daa" providerId="ADAL" clId="{4F0888C9-C949-450C-BEE7-3C112477359F}" dt="2018-12-28T01:33:13.715" v="9" actId="113"/>
          <ac:spMkLst>
            <pc:docMk/>
            <pc:sldMk cId="244971074" sldId="746"/>
            <ac:spMk id="13" creationId="{00000000-0000-0000-0000-000000000000}"/>
          </ac:spMkLst>
        </pc:spChg>
      </pc:sldChg>
      <pc:sldChg chg="modSp">
        <pc:chgData name="山岡 茂治" userId="3c2ed8e5-4c2f-493c-a822-f7c9cd7f0daa" providerId="ADAL" clId="{4F0888C9-C949-450C-BEE7-3C112477359F}" dt="2018-12-27T23:45:54.375" v="5" actId="1076"/>
        <pc:sldMkLst>
          <pc:docMk/>
          <pc:sldMk cId="1519330766" sldId="747"/>
        </pc:sldMkLst>
        <pc:picChg chg="mod">
          <ac:chgData name="山岡 茂治" userId="3c2ed8e5-4c2f-493c-a822-f7c9cd7f0daa" providerId="ADAL" clId="{4F0888C9-C949-450C-BEE7-3C112477359F}" dt="2018-12-27T23:45:54.375" v="5" actId="1076"/>
          <ac:picMkLst>
            <pc:docMk/>
            <pc:sldMk cId="1519330766" sldId="747"/>
            <ac:picMk id="18" creationId="{E5494125-8579-4B7D-8AE6-BC3E261B35B0}"/>
          </ac:picMkLst>
        </pc:picChg>
        <pc:picChg chg="mod">
          <ac:chgData name="山岡 茂治" userId="3c2ed8e5-4c2f-493c-a822-f7c9cd7f0daa" providerId="ADAL" clId="{4F0888C9-C949-450C-BEE7-3C112477359F}" dt="2018-12-27T23:45:49.035" v="3" actId="1076"/>
          <ac:picMkLst>
            <pc:docMk/>
            <pc:sldMk cId="1519330766" sldId="747"/>
            <ac:picMk id="19" creationId="{770A20A5-5EC6-4965-B615-E1D79E11A9D7}"/>
          </ac:picMkLst>
        </pc:picChg>
        <pc:picChg chg="mod">
          <ac:chgData name="山岡 茂治" userId="3c2ed8e5-4c2f-493c-a822-f7c9cd7f0daa" providerId="ADAL" clId="{4F0888C9-C949-450C-BEE7-3C112477359F}" dt="2018-12-27T23:45:50.695" v="4" actId="1076"/>
          <ac:picMkLst>
            <pc:docMk/>
            <pc:sldMk cId="1519330766" sldId="747"/>
            <ac:picMk id="20" creationId="{D233C824-6275-4FD6-BDC2-073C5E701401}"/>
          </ac:picMkLst>
        </pc:picChg>
        <pc:picChg chg="mod">
          <ac:chgData name="山岡 茂治" userId="3c2ed8e5-4c2f-493c-a822-f7c9cd7f0daa" providerId="ADAL" clId="{4F0888C9-C949-450C-BEE7-3C112477359F}" dt="2018-12-27T23:45:49.035" v="3" actId="1076"/>
          <ac:picMkLst>
            <pc:docMk/>
            <pc:sldMk cId="1519330766" sldId="747"/>
            <ac:picMk id="21" creationId="{B77C0A0E-5A0B-400C-864C-E80E5B35FC8B}"/>
          </ac:picMkLst>
        </pc:picChg>
      </pc:sldChg>
      <pc:sldChg chg="addSp modSp">
        <pc:chgData name="山岡 茂治" userId="3c2ed8e5-4c2f-493c-a822-f7c9cd7f0daa" providerId="ADAL" clId="{4F0888C9-C949-450C-BEE7-3C112477359F}" dt="2018-12-28T05:58:11.902" v="157" actId="164"/>
        <pc:sldMkLst>
          <pc:docMk/>
          <pc:sldMk cId="1523182005" sldId="748"/>
        </pc:sldMkLst>
        <pc:spChg chg="mod">
          <ac:chgData name="山岡 茂治" userId="3c2ed8e5-4c2f-493c-a822-f7c9cd7f0daa" providerId="ADAL" clId="{4F0888C9-C949-450C-BEE7-3C112477359F}" dt="2018-12-28T05:58:11.902" v="157" actId="164"/>
          <ac:spMkLst>
            <pc:docMk/>
            <pc:sldMk cId="1523182005" sldId="748"/>
            <ac:spMk id="14" creationId="{08AB1517-6539-4456-AAC9-6C506167DE86}"/>
          </ac:spMkLst>
        </pc:spChg>
        <pc:spChg chg="mod">
          <ac:chgData name="山岡 茂治" userId="3c2ed8e5-4c2f-493c-a822-f7c9cd7f0daa" providerId="ADAL" clId="{4F0888C9-C949-450C-BEE7-3C112477359F}" dt="2018-12-28T05:58:11.902" v="157" actId="164"/>
          <ac:spMkLst>
            <pc:docMk/>
            <pc:sldMk cId="1523182005" sldId="748"/>
            <ac:spMk id="21" creationId="{8ABFDA08-32B6-4E7C-8778-13CE82D1B886}"/>
          </ac:spMkLst>
        </pc:spChg>
        <pc:spChg chg="mod">
          <ac:chgData name="山岡 茂治" userId="3c2ed8e5-4c2f-493c-a822-f7c9cd7f0daa" providerId="ADAL" clId="{4F0888C9-C949-450C-BEE7-3C112477359F}" dt="2018-12-28T05:58:11.902" v="157" actId="164"/>
          <ac:spMkLst>
            <pc:docMk/>
            <pc:sldMk cId="1523182005" sldId="748"/>
            <ac:spMk id="22" creationId="{C6B8CA28-BC40-46D1-A55A-C980AB508DD6}"/>
          </ac:spMkLst>
        </pc:spChg>
        <pc:spChg chg="mod">
          <ac:chgData name="山岡 茂治" userId="3c2ed8e5-4c2f-493c-a822-f7c9cd7f0daa" providerId="ADAL" clId="{4F0888C9-C949-450C-BEE7-3C112477359F}" dt="2018-12-28T05:58:11.902" v="157" actId="164"/>
          <ac:spMkLst>
            <pc:docMk/>
            <pc:sldMk cId="1523182005" sldId="748"/>
            <ac:spMk id="23" creationId="{387C6576-BCBF-4E04-B637-73816C90E33F}"/>
          </ac:spMkLst>
        </pc:spChg>
        <pc:spChg chg="mod">
          <ac:chgData name="山岡 茂治" userId="3c2ed8e5-4c2f-493c-a822-f7c9cd7f0daa" providerId="ADAL" clId="{4F0888C9-C949-450C-BEE7-3C112477359F}" dt="2018-12-28T05:58:11.902" v="157" actId="164"/>
          <ac:spMkLst>
            <pc:docMk/>
            <pc:sldMk cId="1523182005" sldId="748"/>
            <ac:spMk id="24" creationId="{C3E9C283-242B-419D-B1C3-3FDBD2C50881}"/>
          </ac:spMkLst>
        </pc:spChg>
        <pc:spChg chg="mod">
          <ac:chgData name="山岡 茂治" userId="3c2ed8e5-4c2f-493c-a822-f7c9cd7f0daa" providerId="ADAL" clId="{4F0888C9-C949-450C-BEE7-3C112477359F}" dt="2018-12-28T05:58:11.902" v="157" actId="164"/>
          <ac:spMkLst>
            <pc:docMk/>
            <pc:sldMk cId="1523182005" sldId="748"/>
            <ac:spMk id="25" creationId="{FEDBD95D-1F11-4DAC-A68A-8C1A3AC98BDA}"/>
          </ac:spMkLst>
        </pc:spChg>
        <pc:spChg chg="mod">
          <ac:chgData name="山岡 茂治" userId="3c2ed8e5-4c2f-493c-a822-f7c9cd7f0daa" providerId="ADAL" clId="{4F0888C9-C949-450C-BEE7-3C112477359F}" dt="2018-12-28T05:58:11.902" v="157" actId="164"/>
          <ac:spMkLst>
            <pc:docMk/>
            <pc:sldMk cId="1523182005" sldId="748"/>
            <ac:spMk id="26" creationId="{D47693E1-E510-40A6-83C3-BDCB663EBFA8}"/>
          </ac:spMkLst>
        </pc:spChg>
        <pc:spChg chg="mod">
          <ac:chgData name="山岡 茂治" userId="3c2ed8e5-4c2f-493c-a822-f7c9cd7f0daa" providerId="ADAL" clId="{4F0888C9-C949-450C-BEE7-3C112477359F}" dt="2018-12-28T05:58:11.902" v="157" actId="164"/>
          <ac:spMkLst>
            <pc:docMk/>
            <pc:sldMk cId="1523182005" sldId="748"/>
            <ac:spMk id="27" creationId="{8BD2D88A-64DC-44F7-A3C3-8C69604F521C}"/>
          </ac:spMkLst>
        </pc:spChg>
        <pc:spChg chg="mod">
          <ac:chgData name="山岡 茂治" userId="3c2ed8e5-4c2f-493c-a822-f7c9cd7f0daa" providerId="ADAL" clId="{4F0888C9-C949-450C-BEE7-3C112477359F}" dt="2018-12-28T05:58:11.902" v="157" actId="164"/>
          <ac:spMkLst>
            <pc:docMk/>
            <pc:sldMk cId="1523182005" sldId="748"/>
            <ac:spMk id="28" creationId="{93D86754-1996-4BA1-A25A-1DF9A5E1ED08}"/>
          </ac:spMkLst>
        </pc:spChg>
        <pc:spChg chg="mod">
          <ac:chgData name="山岡 茂治" userId="3c2ed8e5-4c2f-493c-a822-f7c9cd7f0daa" providerId="ADAL" clId="{4F0888C9-C949-450C-BEE7-3C112477359F}" dt="2018-12-28T05:58:11.902" v="157" actId="164"/>
          <ac:spMkLst>
            <pc:docMk/>
            <pc:sldMk cId="1523182005" sldId="748"/>
            <ac:spMk id="29" creationId="{F8E697AB-BCC4-4A9B-8F05-D879F29012D6}"/>
          </ac:spMkLst>
        </pc:spChg>
        <pc:spChg chg="mod">
          <ac:chgData name="山岡 茂治" userId="3c2ed8e5-4c2f-493c-a822-f7c9cd7f0daa" providerId="ADAL" clId="{4F0888C9-C949-450C-BEE7-3C112477359F}" dt="2018-12-28T05:58:11.902" v="157" actId="164"/>
          <ac:spMkLst>
            <pc:docMk/>
            <pc:sldMk cId="1523182005" sldId="748"/>
            <ac:spMk id="30" creationId="{EDDDAF4E-8FCD-4386-BE6B-BE45EECF58C6}"/>
          </ac:spMkLst>
        </pc:spChg>
        <pc:spChg chg="mod">
          <ac:chgData name="山岡 茂治" userId="3c2ed8e5-4c2f-493c-a822-f7c9cd7f0daa" providerId="ADAL" clId="{4F0888C9-C949-450C-BEE7-3C112477359F}" dt="2018-12-28T05:58:11.902" v="157" actId="164"/>
          <ac:spMkLst>
            <pc:docMk/>
            <pc:sldMk cId="1523182005" sldId="748"/>
            <ac:spMk id="31" creationId="{8C4E6074-D80C-4CC4-A3DD-65B5DDBB8DE3}"/>
          </ac:spMkLst>
        </pc:spChg>
        <pc:spChg chg="mod">
          <ac:chgData name="山岡 茂治" userId="3c2ed8e5-4c2f-493c-a822-f7c9cd7f0daa" providerId="ADAL" clId="{4F0888C9-C949-450C-BEE7-3C112477359F}" dt="2018-12-28T05:58:11.902" v="157" actId="164"/>
          <ac:spMkLst>
            <pc:docMk/>
            <pc:sldMk cId="1523182005" sldId="748"/>
            <ac:spMk id="37" creationId="{B6A39D78-9796-4CAC-835E-956B0F531001}"/>
          </ac:spMkLst>
        </pc:spChg>
        <pc:spChg chg="mod">
          <ac:chgData name="山岡 茂治" userId="3c2ed8e5-4c2f-493c-a822-f7c9cd7f0daa" providerId="ADAL" clId="{4F0888C9-C949-450C-BEE7-3C112477359F}" dt="2018-12-28T05:58:11.902" v="157" actId="164"/>
          <ac:spMkLst>
            <pc:docMk/>
            <pc:sldMk cId="1523182005" sldId="748"/>
            <ac:spMk id="38" creationId="{C5B92144-1584-4DA4-B09F-19FB4BF5625A}"/>
          </ac:spMkLst>
        </pc:spChg>
        <pc:spChg chg="mod">
          <ac:chgData name="山岡 茂治" userId="3c2ed8e5-4c2f-493c-a822-f7c9cd7f0daa" providerId="ADAL" clId="{4F0888C9-C949-450C-BEE7-3C112477359F}" dt="2018-12-28T05:58:11.902" v="157" actId="164"/>
          <ac:spMkLst>
            <pc:docMk/>
            <pc:sldMk cId="1523182005" sldId="748"/>
            <ac:spMk id="40" creationId="{2D3CE807-78A6-4C18-B3DD-E1F4F2ACB39D}"/>
          </ac:spMkLst>
        </pc:spChg>
        <pc:spChg chg="mod">
          <ac:chgData name="山岡 茂治" userId="3c2ed8e5-4c2f-493c-a822-f7c9cd7f0daa" providerId="ADAL" clId="{4F0888C9-C949-450C-BEE7-3C112477359F}" dt="2018-12-28T05:58:11.902" v="157" actId="164"/>
          <ac:spMkLst>
            <pc:docMk/>
            <pc:sldMk cId="1523182005" sldId="748"/>
            <ac:spMk id="41" creationId="{B8C36189-5676-42A7-B8E4-F347CF8DA960}"/>
          </ac:spMkLst>
        </pc:spChg>
        <pc:grpChg chg="add mod">
          <ac:chgData name="山岡 茂治" userId="3c2ed8e5-4c2f-493c-a822-f7c9cd7f0daa" providerId="ADAL" clId="{4F0888C9-C949-450C-BEE7-3C112477359F}" dt="2018-12-28T05:58:11.902" v="157" actId="164"/>
          <ac:grpSpMkLst>
            <pc:docMk/>
            <pc:sldMk cId="1523182005" sldId="748"/>
            <ac:grpSpMk id="3" creationId="{062F7052-97E1-4641-AA60-AF45E7BA1923}"/>
          </ac:grpSpMkLst>
        </pc:grpChg>
        <pc:picChg chg="mod">
          <ac:chgData name="山岡 茂治" userId="3c2ed8e5-4c2f-493c-a822-f7c9cd7f0daa" providerId="ADAL" clId="{4F0888C9-C949-450C-BEE7-3C112477359F}" dt="2018-12-28T05:58:11.902" v="157" actId="164"/>
          <ac:picMkLst>
            <pc:docMk/>
            <pc:sldMk cId="1523182005" sldId="748"/>
            <ac:picMk id="34" creationId="{6BFD3B48-24E3-49AB-A9B5-A208A66A3A2C}"/>
          </ac:picMkLst>
        </pc:picChg>
        <pc:picChg chg="mod">
          <ac:chgData name="山岡 茂治" userId="3c2ed8e5-4c2f-493c-a822-f7c9cd7f0daa" providerId="ADAL" clId="{4F0888C9-C949-450C-BEE7-3C112477359F}" dt="2018-12-28T05:58:11.902" v="157" actId="164"/>
          <ac:picMkLst>
            <pc:docMk/>
            <pc:sldMk cId="1523182005" sldId="748"/>
            <ac:picMk id="35" creationId="{F0F5994B-B4FD-4A08-B48B-CCB7962B0F29}"/>
          </ac:picMkLst>
        </pc:picChg>
        <pc:picChg chg="mod">
          <ac:chgData name="山岡 茂治" userId="3c2ed8e5-4c2f-493c-a822-f7c9cd7f0daa" providerId="ADAL" clId="{4F0888C9-C949-450C-BEE7-3C112477359F}" dt="2018-12-28T05:58:11.902" v="157" actId="164"/>
          <ac:picMkLst>
            <pc:docMk/>
            <pc:sldMk cId="1523182005" sldId="748"/>
            <ac:picMk id="36" creationId="{17A6E789-AA13-4ADC-8E0C-E7E6F44B0AC4}"/>
          </ac:picMkLst>
        </pc:picChg>
        <pc:cxnChg chg="mod">
          <ac:chgData name="山岡 茂治" userId="3c2ed8e5-4c2f-493c-a822-f7c9cd7f0daa" providerId="ADAL" clId="{4F0888C9-C949-450C-BEE7-3C112477359F}" dt="2018-12-28T05:58:11.902" v="157" actId="164"/>
          <ac:cxnSpMkLst>
            <pc:docMk/>
            <pc:sldMk cId="1523182005" sldId="748"/>
            <ac:cxnSpMk id="12" creationId="{AD8585C0-7048-4336-BC47-A73F1781B8C4}"/>
          </ac:cxnSpMkLst>
        </pc:cxnChg>
        <pc:cxnChg chg="mod">
          <ac:chgData name="山岡 茂治" userId="3c2ed8e5-4c2f-493c-a822-f7c9cd7f0daa" providerId="ADAL" clId="{4F0888C9-C949-450C-BEE7-3C112477359F}" dt="2018-12-28T05:58:11.902" v="157" actId="164"/>
          <ac:cxnSpMkLst>
            <pc:docMk/>
            <pc:sldMk cId="1523182005" sldId="748"/>
            <ac:cxnSpMk id="32" creationId="{190CC681-F40C-431F-91CE-E253D1F5A521}"/>
          </ac:cxnSpMkLst>
        </pc:cxnChg>
        <pc:cxnChg chg="mod">
          <ac:chgData name="山岡 茂治" userId="3c2ed8e5-4c2f-493c-a822-f7c9cd7f0daa" providerId="ADAL" clId="{4F0888C9-C949-450C-BEE7-3C112477359F}" dt="2018-12-28T05:58:11.902" v="157" actId="164"/>
          <ac:cxnSpMkLst>
            <pc:docMk/>
            <pc:sldMk cId="1523182005" sldId="748"/>
            <ac:cxnSpMk id="33" creationId="{69406E2E-E640-4095-AE6E-B3264697E768}"/>
          </ac:cxnSpMkLst>
        </pc:cxnChg>
        <pc:cxnChg chg="mod">
          <ac:chgData name="山岡 茂治" userId="3c2ed8e5-4c2f-493c-a822-f7c9cd7f0daa" providerId="ADAL" clId="{4F0888C9-C949-450C-BEE7-3C112477359F}" dt="2018-12-28T05:58:11.902" v="157" actId="164"/>
          <ac:cxnSpMkLst>
            <pc:docMk/>
            <pc:sldMk cId="1523182005" sldId="748"/>
            <ac:cxnSpMk id="39" creationId="{0AE4757D-AD28-4A81-BF83-331741926E37}"/>
          </ac:cxnSpMkLst>
        </pc:cxnChg>
      </pc:sldChg>
      <pc:sldChg chg="modSp">
        <pc:chgData name="山岡 茂治" userId="3c2ed8e5-4c2f-493c-a822-f7c9cd7f0daa" providerId="ADAL" clId="{4F0888C9-C949-450C-BEE7-3C112477359F}" dt="2018-12-28T01:39:41.026" v="154" actId="20577"/>
        <pc:sldMkLst>
          <pc:docMk/>
          <pc:sldMk cId="2927617975" sldId="754"/>
        </pc:sldMkLst>
        <pc:spChg chg="mod">
          <ac:chgData name="山岡 茂治" userId="3c2ed8e5-4c2f-493c-a822-f7c9cd7f0daa" providerId="ADAL" clId="{4F0888C9-C949-450C-BEE7-3C112477359F}" dt="2018-12-28T01:39:41.026" v="154" actId="20577"/>
          <ac:spMkLst>
            <pc:docMk/>
            <pc:sldMk cId="2927617975" sldId="754"/>
            <ac:spMk id="13" creationId="{00000000-0000-0000-0000-000000000000}"/>
          </ac:spMkLst>
        </pc:spChg>
        <pc:spChg chg="mod">
          <ac:chgData name="山岡 茂治" userId="3c2ed8e5-4c2f-493c-a822-f7c9cd7f0daa" providerId="ADAL" clId="{4F0888C9-C949-450C-BEE7-3C112477359F}" dt="2018-12-28T01:39:30.121" v="151" actId="14100"/>
          <ac:spMkLst>
            <pc:docMk/>
            <pc:sldMk cId="2927617975" sldId="754"/>
            <ac:spMk id="31" creationId="{3337EF1E-9186-43B2-9954-24D633F4051E}"/>
          </ac:spMkLst>
        </pc:spChg>
      </pc:sldChg>
      <pc:sldChg chg="modSp">
        <pc:chgData name="山岡 茂治" userId="3c2ed8e5-4c2f-493c-a822-f7c9cd7f0daa" providerId="ADAL" clId="{4F0888C9-C949-450C-BEE7-3C112477359F}" dt="2018-12-28T01:39:12.141" v="150" actId="1076"/>
        <pc:sldMkLst>
          <pc:docMk/>
          <pc:sldMk cId="54590915" sldId="756"/>
        </pc:sldMkLst>
        <pc:spChg chg="mod">
          <ac:chgData name="山岡 茂治" userId="3c2ed8e5-4c2f-493c-a822-f7c9cd7f0daa" providerId="ADAL" clId="{4F0888C9-C949-450C-BEE7-3C112477359F}" dt="2018-12-28T01:38:52.669" v="143" actId="1076"/>
          <ac:spMkLst>
            <pc:docMk/>
            <pc:sldMk cId="54590915" sldId="756"/>
            <ac:spMk id="3" creationId="{9FD8494E-6461-46B3-B415-656A3BDB2B6B}"/>
          </ac:spMkLst>
        </pc:spChg>
        <pc:spChg chg="mod">
          <ac:chgData name="山岡 茂治" userId="3c2ed8e5-4c2f-493c-a822-f7c9cd7f0daa" providerId="ADAL" clId="{4F0888C9-C949-450C-BEE7-3C112477359F}" dt="2018-12-28T01:38:22.291" v="130"/>
          <ac:spMkLst>
            <pc:docMk/>
            <pc:sldMk cId="54590915" sldId="756"/>
            <ac:spMk id="5" creationId="{00000000-0000-0000-0000-000000000000}"/>
          </ac:spMkLst>
        </pc:spChg>
        <pc:spChg chg="mod">
          <ac:chgData name="山岡 茂治" userId="3c2ed8e5-4c2f-493c-a822-f7c9cd7f0daa" providerId="ADAL" clId="{4F0888C9-C949-450C-BEE7-3C112477359F}" dt="2018-12-28T01:38:40.208" v="133" actId="1076"/>
          <ac:spMkLst>
            <pc:docMk/>
            <pc:sldMk cId="54590915" sldId="756"/>
            <ac:spMk id="16" creationId="{026C7BE4-C0E8-4984-B93E-A23612C0A518}"/>
          </ac:spMkLst>
        </pc:spChg>
        <pc:spChg chg="mod">
          <ac:chgData name="山岡 茂治" userId="3c2ed8e5-4c2f-493c-a822-f7c9cd7f0daa" providerId="ADAL" clId="{4F0888C9-C949-450C-BEE7-3C112477359F}" dt="2018-12-28T01:39:09.210" v="149" actId="1076"/>
          <ac:spMkLst>
            <pc:docMk/>
            <pc:sldMk cId="54590915" sldId="756"/>
            <ac:spMk id="42" creationId="{6E9B309A-C22B-41EA-9C6A-72B49375B317}"/>
          </ac:spMkLst>
        </pc:spChg>
        <pc:spChg chg="mod">
          <ac:chgData name="山岡 茂治" userId="3c2ed8e5-4c2f-493c-a822-f7c9cd7f0daa" providerId="ADAL" clId="{4F0888C9-C949-450C-BEE7-3C112477359F}" dt="2018-12-28T01:39:12.141" v="150" actId="1076"/>
          <ac:spMkLst>
            <pc:docMk/>
            <pc:sldMk cId="54590915" sldId="756"/>
            <ac:spMk id="43" creationId="{4515E289-4626-4D15-8533-C838168E7439}"/>
          </ac:spMkLst>
        </pc:spChg>
      </pc:sldChg>
      <pc:sldChg chg="modSp">
        <pc:chgData name="山岡 茂治" userId="3c2ed8e5-4c2f-493c-a822-f7c9cd7f0daa" providerId="ADAL" clId="{4F0888C9-C949-450C-BEE7-3C112477359F}" dt="2018-12-28T01:38:16.883" v="124"/>
        <pc:sldMkLst>
          <pc:docMk/>
          <pc:sldMk cId="303669257" sldId="757"/>
        </pc:sldMkLst>
        <pc:spChg chg="mod">
          <ac:chgData name="山岡 茂治" userId="3c2ed8e5-4c2f-493c-a822-f7c9cd7f0daa" providerId="ADAL" clId="{4F0888C9-C949-450C-BEE7-3C112477359F}" dt="2018-12-28T01:38:16.883" v="124"/>
          <ac:spMkLst>
            <pc:docMk/>
            <pc:sldMk cId="303669257" sldId="757"/>
            <ac:spMk id="5" creationId="{00000000-0000-0000-0000-000000000000}"/>
          </ac:spMkLst>
        </pc:spChg>
      </pc:sldChg>
      <pc:sldChg chg="addSp delSp">
        <pc:chgData name="山岡 茂治" userId="3c2ed8e5-4c2f-493c-a822-f7c9cd7f0daa" providerId="ADAL" clId="{4F0888C9-C949-450C-BEE7-3C112477359F}" dt="2018-12-28T01:24:11.359" v="7"/>
        <pc:sldMkLst>
          <pc:docMk/>
          <pc:sldMk cId="3814325114" sldId="759"/>
        </pc:sldMkLst>
        <pc:spChg chg="del">
          <ac:chgData name="山岡 茂治" userId="3c2ed8e5-4c2f-493c-a822-f7c9cd7f0daa" providerId="ADAL" clId="{4F0888C9-C949-450C-BEE7-3C112477359F}" dt="2018-12-28T01:24:10.992" v="6" actId="478"/>
          <ac:spMkLst>
            <pc:docMk/>
            <pc:sldMk cId="3814325114" sldId="759"/>
            <ac:spMk id="11" creationId="{E989D18B-8738-43D1-A9F3-53AB77DAC8CE}"/>
          </ac:spMkLst>
        </pc:spChg>
        <pc:spChg chg="del">
          <ac:chgData name="山岡 茂治" userId="3c2ed8e5-4c2f-493c-a822-f7c9cd7f0daa" providerId="ADAL" clId="{4F0888C9-C949-450C-BEE7-3C112477359F}" dt="2018-12-28T01:24:10.992" v="6" actId="478"/>
          <ac:spMkLst>
            <pc:docMk/>
            <pc:sldMk cId="3814325114" sldId="759"/>
            <ac:spMk id="12" creationId="{18F8D013-045F-4CBC-8E58-22A7A1D4E7D5}"/>
          </ac:spMkLst>
        </pc:spChg>
        <pc:spChg chg="del">
          <ac:chgData name="山岡 茂治" userId="3c2ed8e5-4c2f-493c-a822-f7c9cd7f0daa" providerId="ADAL" clId="{4F0888C9-C949-450C-BEE7-3C112477359F}" dt="2018-12-28T01:24:10.992" v="6" actId="478"/>
          <ac:spMkLst>
            <pc:docMk/>
            <pc:sldMk cId="3814325114" sldId="759"/>
            <ac:spMk id="15" creationId="{AF280579-B11A-4980-B831-9E1732FCF36D}"/>
          </ac:spMkLst>
        </pc:spChg>
        <pc:grpChg chg="add">
          <ac:chgData name="山岡 茂治" userId="3c2ed8e5-4c2f-493c-a822-f7c9cd7f0daa" providerId="ADAL" clId="{4F0888C9-C949-450C-BEE7-3C112477359F}" dt="2018-12-28T01:24:11.359" v="7"/>
          <ac:grpSpMkLst>
            <pc:docMk/>
            <pc:sldMk cId="3814325114" sldId="759"/>
            <ac:grpSpMk id="10" creationId="{E4A509B4-3D99-4274-AACB-786C20D8EC48}"/>
          </ac:grpSpMkLst>
        </pc:grpChg>
        <pc:picChg chg="del">
          <ac:chgData name="山岡 茂治" userId="3c2ed8e5-4c2f-493c-a822-f7c9cd7f0daa" providerId="ADAL" clId="{4F0888C9-C949-450C-BEE7-3C112477359F}" dt="2018-12-28T01:24:10.992" v="6" actId="478"/>
          <ac:picMkLst>
            <pc:docMk/>
            <pc:sldMk cId="3814325114" sldId="759"/>
            <ac:picMk id="8" creationId="{A26FA69F-5AA0-4680-97CC-C7FC0D5FA59E}"/>
          </ac:picMkLst>
        </pc:picChg>
      </pc:sldChg>
      <pc:sldChg chg="modSp del">
        <pc:chgData name="山岡 茂治" userId="3c2ed8e5-4c2f-493c-a822-f7c9cd7f0daa" providerId="ADAL" clId="{4F0888C9-C949-450C-BEE7-3C112477359F}" dt="2018-12-28T01:40:05.953" v="155" actId="2696"/>
        <pc:sldMkLst>
          <pc:docMk/>
          <pc:sldMk cId="1745826401" sldId="760"/>
        </pc:sldMkLst>
        <pc:spChg chg="mod">
          <ac:chgData name="山岡 茂治" userId="3c2ed8e5-4c2f-493c-a822-f7c9cd7f0daa" providerId="ADAL" clId="{4F0888C9-C949-450C-BEE7-3C112477359F}" dt="2018-12-28T01:34:46.513" v="24" actId="1076"/>
          <ac:spMkLst>
            <pc:docMk/>
            <pc:sldMk cId="1745826401" sldId="760"/>
            <ac:spMk id="11" creationId="{AEF77A17-8AD8-4F9F-B78C-06EAABA65DF3}"/>
          </ac:spMkLst>
        </pc:spChg>
      </pc:sldChg>
      <pc:sldChg chg="modSp">
        <pc:chgData name="山岡 茂治" userId="3c2ed8e5-4c2f-493c-a822-f7c9cd7f0daa" providerId="ADAL" clId="{4F0888C9-C949-450C-BEE7-3C112477359F}" dt="2018-12-28T06:21:13.337" v="158" actId="1076"/>
        <pc:sldMkLst>
          <pc:docMk/>
          <pc:sldMk cId="720943339" sldId="761"/>
        </pc:sldMkLst>
        <pc:picChg chg="mod">
          <ac:chgData name="山岡 茂治" userId="3c2ed8e5-4c2f-493c-a822-f7c9cd7f0daa" providerId="ADAL" clId="{4F0888C9-C949-450C-BEE7-3C112477359F}" dt="2018-12-28T06:21:13.337" v="158" actId="1076"/>
          <ac:picMkLst>
            <pc:docMk/>
            <pc:sldMk cId="720943339" sldId="761"/>
            <ac:picMk id="11" creationId="{3B7ACF95-8C45-4806-9092-7BAC4FA6271C}"/>
          </ac:picMkLst>
        </pc:picChg>
      </pc:sldChg>
      <pc:sldChg chg="addSp delSp modSp add">
        <pc:chgData name="山岡 茂治" userId="3c2ed8e5-4c2f-493c-a822-f7c9cd7f0daa" providerId="ADAL" clId="{4F0888C9-C949-450C-BEE7-3C112477359F}" dt="2018-12-28T01:38:05.390" v="118" actId="1076"/>
        <pc:sldMkLst>
          <pc:docMk/>
          <pc:sldMk cId="2169615718" sldId="772"/>
        </pc:sldMkLst>
        <pc:spChg chg="add mod">
          <ac:chgData name="山岡 茂治" userId="3c2ed8e5-4c2f-493c-a822-f7c9cd7f0daa" providerId="ADAL" clId="{4F0888C9-C949-450C-BEE7-3C112477359F}" dt="2018-12-28T01:37:43.459" v="94" actId="20577"/>
          <ac:spMkLst>
            <pc:docMk/>
            <pc:sldMk cId="2169615718" sldId="772"/>
            <ac:spMk id="3" creationId="{CB46BBD3-CB65-4506-897E-A88B99CF084B}"/>
          </ac:spMkLst>
        </pc:spChg>
        <pc:spChg chg="add del">
          <ac:chgData name="山岡 茂治" userId="3c2ed8e5-4c2f-493c-a822-f7c9cd7f0daa" providerId="ADAL" clId="{4F0888C9-C949-450C-BEE7-3C112477359F}" dt="2018-12-28T01:34:06.850" v="12"/>
          <ac:spMkLst>
            <pc:docMk/>
            <pc:sldMk cId="2169615718" sldId="772"/>
            <ac:spMk id="7" creationId="{7C80592E-B279-45C8-8F66-C4FF35CA6202}"/>
          </ac:spMkLst>
        </pc:spChg>
        <pc:spChg chg="add mod">
          <ac:chgData name="山岡 茂治" userId="3c2ed8e5-4c2f-493c-a822-f7c9cd7f0daa" providerId="ADAL" clId="{4F0888C9-C949-450C-BEE7-3C112477359F}" dt="2018-12-28T01:34:34.100" v="21" actId="20577"/>
          <ac:spMkLst>
            <pc:docMk/>
            <pc:sldMk cId="2169615718" sldId="772"/>
            <ac:spMk id="9" creationId="{568434B8-0D9C-4BA3-B3D0-54AD2EC6A1CA}"/>
          </ac:spMkLst>
        </pc:spChg>
        <pc:spChg chg="del">
          <ac:chgData name="山岡 茂治" userId="3c2ed8e5-4c2f-493c-a822-f7c9cd7f0daa" providerId="ADAL" clId="{4F0888C9-C949-450C-BEE7-3C112477359F}" dt="2018-12-28T01:34:09.953" v="13" actId="478"/>
          <ac:spMkLst>
            <pc:docMk/>
            <pc:sldMk cId="2169615718" sldId="772"/>
            <ac:spMk id="11" creationId="{AEF77A17-8AD8-4F9F-B78C-06EAABA65DF3}"/>
          </ac:spMkLst>
        </pc:spChg>
        <pc:spChg chg="add del mod">
          <ac:chgData name="山岡 茂治" userId="3c2ed8e5-4c2f-493c-a822-f7c9cd7f0daa" providerId="ADAL" clId="{4F0888C9-C949-450C-BEE7-3C112477359F}" dt="2018-12-28T01:38:00.686" v="116" actId="478"/>
          <ac:spMkLst>
            <pc:docMk/>
            <pc:sldMk cId="2169615718" sldId="772"/>
            <ac:spMk id="14" creationId="{D56D70E7-2ACC-4E21-9AA1-2CC18715B3FE}"/>
          </ac:spMkLst>
        </pc:spChg>
        <pc:picChg chg="add del">
          <ac:chgData name="山岡 茂治" userId="3c2ed8e5-4c2f-493c-a822-f7c9cd7f0daa" providerId="ADAL" clId="{4F0888C9-C949-450C-BEE7-3C112477359F}" dt="2018-12-28T01:34:06.850" v="12"/>
          <ac:picMkLst>
            <pc:docMk/>
            <pc:sldMk cId="2169615718" sldId="772"/>
            <ac:picMk id="8" creationId="{D1655098-89B2-48E4-A477-36F6E7968A36}"/>
          </ac:picMkLst>
        </pc:picChg>
        <pc:picChg chg="add del mod">
          <ac:chgData name="山岡 茂治" userId="3c2ed8e5-4c2f-493c-a822-f7c9cd7f0daa" providerId="ADAL" clId="{4F0888C9-C949-450C-BEE7-3C112477359F}" dt="2018-12-28T01:34:36.851" v="22" actId="478"/>
          <ac:picMkLst>
            <pc:docMk/>
            <pc:sldMk cId="2169615718" sldId="772"/>
            <ac:picMk id="10" creationId="{2B797D1C-933A-4A16-8C2F-BDFED5FAD2EA}"/>
          </ac:picMkLst>
        </pc:picChg>
        <pc:picChg chg="add mod">
          <ac:chgData name="山岡 茂治" userId="3c2ed8e5-4c2f-493c-a822-f7c9cd7f0daa" providerId="ADAL" clId="{4F0888C9-C949-450C-BEE7-3C112477359F}" dt="2018-12-28T01:38:03.919" v="117" actId="1076"/>
          <ac:picMkLst>
            <pc:docMk/>
            <pc:sldMk cId="2169615718" sldId="772"/>
            <ac:picMk id="12" creationId="{EC3DC1DD-81B0-4B0A-9702-F0725402570F}"/>
          </ac:picMkLst>
        </pc:picChg>
        <pc:picChg chg="add mod">
          <ac:chgData name="山岡 茂治" userId="3c2ed8e5-4c2f-493c-a822-f7c9cd7f0daa" providerId="ADAL" clId="{4F0888C9-C949-450C-BEE7-3C112477359F}" dt="2018-12-28T01:38:05.390" v="118" actId="1076"/>
          <ac:picMkLst>
            <pc:docMk/>
            <pc:sldMk cId="2169615718" sldId="772"/>
            <ac:picMk id="13" creationId="{95DFFD46-5F5A-475B-B149-74CCDAFE6DC9}"/>
          </ac:picMkLst>
        </pc:picChg>
      </pc:sldChg>
    </pc:docChg>
  </pc:docChgLst>
  <pc:docChgLst>
    <pc:chgData name="茂治 山岡" userId="3c2ed8e5-4c2f-493c-a822-f7c9cd7f0daa" providerId="ADAL" clId="{B484D465-9655-41F1-BCE4-36E5F3588DD8}"/>
    <pc:docChg chg="modSld">
      <pc:chgData name="茂治 山岡" userId="3c2ed8e5-4c2f-493c-a822-f7c9cd7f0daa" providerId="ADAL" clId="{B484D465-9655-41F1-BCE4-36E5F3588DD8}" dt="2022-03-27T05:19:45.619" v="0" actId="20577"/>
      <pc:docMkLst>
        <pc:docMk/>
      </pc:docMkLst>
      <pc:sldChg chg="modSp mod">
        <pc:chgData name="茂治 山岡" userId="3c2ed8e5-4c2f-493c-a822-f7c9cd7f0daa" providerId="ADAL" clId="{B484D465-9655-41F1-BCE4-36E5F3588DD8}" dt="2022-03-27T05:19:45.619" v="0" actId="20577"/>
        <pc:sldMkLst>
          <pc:docMk/>
          <pc:sldMk cId="2273709398" sldId="412"/>
        </pc:sldMkLst>
        <pc:spChg chg="mod">
          <ac:chgData name="茂治 山岡" userId="3c2ed8e5-4c2f-493c-a822-f7c9cd7f0daa" providerId="ADAL" clId="{B484D465-9655-41F1-BCE4-36E5F3588DD8}" dt="2022-03-27T05:19:45.619" v="0" actId="20577"/>
          <ac:spMkLst>
            <pc:docMk/>
            <pc:sldMk cId="2273709398" sldId="412"/>
            <ac:spMk id="3" creationId="{00000000-0000-0000-0000-000000000000}"/>
          </ac:spMkLst>
        </pc:spChg>
      </pc:sldChg>
    </pc:docChg>
  </pc:docChgLst>
  <pc:docChgLst>
    <pc:chgData name="山岡 茂治（未来の大人）" userId="b9335032-d85e-43b2-a4da-4ad5f6834f02" providerId="ADAL" clId="{BC412156-34CE-4476-A7E4-EC7519599BF9}"/>
    <pc:docChg chg="undo custSel modSld">
      <pc:chgData name="山岡 茂治（未来の大人）" userId="b9335032-d85e-43b2-a4da-4ad5f6834f02" providerId="ADAL" clId="{BC412156-34CE-4476-A7E4-EC7519599BF9}" dt="2022-03-26T05:07:51.680" v="314" actId="1076"/>
      <pc:docMkLst>
        <pc:docMk/>
      </pc:docMkLst>
      <pc:sldChg chg="addSp delSp modSp mod">
        <pc:chgData name="山岡 茂治（未来の大人）" userId="b9335032-d85e-43b2-a4da-4ad5f6834f02" providerId="ADAL" clId="{BC412156-34CE-4476-A7E4-EC7519599BF9}" dt="2022-03-26T05:07:51.680" v="314" actId="1076"/>
        <pc:sldMkLst>
          <pc:docMk/>
          <pc:sldMk cId="2273709398" sldId="412"/>
        </pc:sldMkLst>
        <pc:spChg chg="del mod">
          <ac:chgData name="山岡 茂治（未来の大人）" userId="b9335032-d85e-43b2-a4da-4ad5f6834f02" providerId="ADAL" clId="{BC412156-34CE-4476-A7E4-EC7519599BF9}" dt="2022-03-26T05:01:03.582" v="269" actId="478"/>
          <ac:spMkLst>
            <pc:docMk/>
            <pc:sldMk cId="2273709398" sldId="412"/>
            <ac:spMk id="7" creationId="{25D0C7A7-5161-42B0-B80C-BF67DC49B503}"/>
          </ac:spMkLst>
        </pc:spChg>
        <pc:spChg chg="del">
          <ac:chgData name="山岡 茂治（未来の大人）" userId="b9335032-d85e-43b2-a4da-4ad5f6834f02" providerId="ADAL" clId="{BC412156-34CE-4476-A7E4-EC7519599BF9}" dt="2022-03-26T05:00:41.590" v="262" actId="478"/>
          <ac:spMkLst>
            <pc:docMk/>
            <pc:sldMk cId="2273709398" sldId="412"/>
            <ac:spMk id="9" creationId="{8B873EA9-4FAA-4F9D-9365-BF59785959FB}"/>
          </ac:spMkLst>
        </pc:spChg>
        <pc:spChg chg="add mod ord">
          <ac:chgData name="山岡 茂治（未来の大人）" userId="b9335032-d85e-43b2-a4da-4ad5f6834f02" providerId="ADAL" clId="{BC412156-34CE-4476-A7E4-EC7519599BF9}" dt="2022-03-26T05:07:51.680" v="314" actId="1076"/>
          <ac:spMkLst>
            <pc:docMk/>
            <pc:sldMk cId="2273709398" sldId="412"/>
            <ac:spMk id="10" creationId="{B1D52717-EC17-4061-9838-D010012B2B49}"/>
          </ac:spMkLst>
        </pc:spChg>
        <pc:picChg chg="del">
          <ac:chgData name="山岡 茂治（未来の大人）" userId="b9335032-d85e-43b2-a4da-4ad5f6834f02" providerId="ADAL" clId="{BC412156-34CE-4476-A7E4-EC7519599BF9}" dt="2022-03-26T05:00:39.265" v="261" actId="478"/>
          <ac:picMkLst>
            <pc:docMk/>
            <pc:sldMk cId="2273709398" sldId="412"/>
            <ac:picMk id="6" creationId="{E0FC09E5-6E0D-4840-B88B-6E67A3EF34F1}"/>
          </ac:picMkLst>
        </pc:picChg>
        <pc:picChg chg="add mod ord">
          <ac:chgData name="山岡 茂治（未来の大人）" userId="b9335032-d85e-43b2-a4da-4ad5f6834f02" providerId="ADAL" clId="{BC412156-34CE-4476-A7E4-EC7519599BF9}" dt="2022-03-26T05:07:16.169" v="289" actId="167"/>
          <ac:picMkLst>
            <pc:docMk/>
            <pc:sldMk cId="2273709398" sldId="412"/>
            <ac:picMk id="8" creationId="{966287EF-6BEB-48CA-A2B9-777B34F7D91F}"/>
          </ac:picMkLst>
        </pc:picChg>
      </pc:sldChg>
      <pc:sldChg chg="modSp mod">
        <pc:chgData name="山岡 茂治（未来の大人）" userId="b9335032-d85e-43b2-a4da-4ad5f6834f02" providerId="ADAL" clId="{BC412156-34CE-4476-A7E4-EC7519599BF9}" dt="2022-03-26T03:10:22.104" v="29" actId="6549"/>
        <pc:sldMkLst>
          <pc:docMk/>
          <pc:sldMk cId="3829131258" sldId="773"/>
        </pc:sldMkLst>
        <pc:spChg chg="mod">
          <ac:chgData name="山岡 茂治（未来の大人）" userId="b9335032-d85e-43b2-a4da-4ad5f6834f02" providerId="ADAL" clId="{BC412156-34CE-4476-A7E4-EC7519599BF9}" dt="2022-03-26T03:10:22.104" v="29" actId="6549"/>
          <ac:spMkLst>
            <pc:docMk/>
            <pc:sldMk cId="3829131258" sldId="773"/>
            <ac:spMk id="6" creationId="{4A0DD672-5193-40AD-A7E8-54415D303D80}"/>
          </ac:spMkLst>
        </pc:spChg>
      </pc:sldChg>
      <pc:sldChg chg="modSp mod">
        <pc:chgData name="山岡 茂治（未来の大人）" userId="b9335032-d85e-43b2-a4da-4ad5f6834f02" providerId="ADAL" clId="{BC412156-34CE-4476-A7E4-EC7519599BF9}" dt="2022-03-26T03:14:06.296" v="260" actId="20577"/>
        <pc:sldMkLst>
          <pc:docMk/>
          <pc:sldMk cId="2024286491" sldId="775"/>
        </pc:sldMkLst>
        <pc:spChg chg="mod">
          <ac:chgData name="山岡 茂治（未来の大人）" userId="b9335032-d85e-43b2-a4da-4ad5f6834f02" providerId="ADAL" clId="{BC412156-34CE-4476-A7E4-EC7519599BF9}" dt="2022-03-26T03:12:36.514" v="195" actId="1076"/>
          <ac:spMkLst>
            <pc:docMk/>
            <pc:sldMk cId="2024286491" sldId="775"/>
            <ac:spMk id="12" creationId="{2217C1BF-6FF8-4A8A-B716-0BB9627B064F}"/>
          </ac:spMkLst>
        </pc:spChg>
        <pc:spChg chg="mod">
          <ac:chgData name="山岡 茂治（未来の大人）" userId="b9335032-d85e-43b2-a4da-4ad5f6834f02" providerId="ADAL" clId="{BC412156-34CE-4476-A7E4-EC7519599BF9}" dt="2022-03-26T03:12:39.341" v="196" actId="1076"/>
          <ac:spMkLst>
            <pc:docMk/>
            <pc:sldMk cId="2024286491" sldId="775"/>
            <ac:spMk id="14" creationId="{1AB3C90C-EDA8-44C5-8E72-370055C79BED}"/>
          </ac:spMkLst>
        </pc:spChg>
        <pc:spChg chg="mod">
          <ac:chgData name="山岡 茂治（未来の大人）" userId="b9335032-d85e-43b2-a4da-4ad5f6834f02" providerId="ADAL" clId="{BC412156-34CE-4476-A7E4-EC7519599BF9}" dt="2022-03-26T03:13:44.400" v="243" actId="207"/>
          <ac:spMkLst>
            <pc:docMk/>
            <pc:sldMk cId="2024286491" sldId="775"/>
            <ac:spMk id="16" creationId="{0D053965-9B5D-4A34-8184-12FAD72389F8}"/>
          </ac:spMkLst>
        </pc:spChg>
        <pc:spChg chg="mod">
          <ac:chgData name="山岡 茂治（未来の大人）" userId="b9335032-d85e-43b2-a4da-4ad5f6834f02" providerId="ADAL" clId="{BC412156-34CE-4476-A7E4-EC7519599BF9}" dt="2022-03-26T03:14:06.296" v="260" actId="20577"/>
          <ac:spMkLst>
            <pc:docMk/>
            <pc:sldMk cId="2024286491" sldId="775"/>
            <ac:spMk id="39" creationId="{3B0B443D-D079-4C19-B6BF-D905ECA61BE5}"/>
          </ac:spMkLst>
        </pc:spChg>
        <pc:picChg chg="mod">
          <ac:chgData name="山岡 茂治（未来の大人）" userId="b9335032-d85e-43b2-a4da-4ad5f6834f02" providerId="ADAL" clId="{BC412156-34CE-4476-A7E4-EC7519599BF9}" dt="2022-03-26T03:12:39.341" v="196" actId="1076"/>
          <ac:picMkLst>
            <pc:docMk/>
            <pc:sldMk cId="2024286491" sldId="775"/>
            <ac:picMk id="7" creationId="{6B82F8B3-6CDC-4F34-9164-4C2AB0D5CEA5}"/>
          </ac:picMkLst>
        </pc:picChg>
        <pc:picChg chg="mod">
          <ac:chgData name="山岡 茂治（未来の大人）" userId="b9335032-d85e-43b2-a4da-4ad5f6834f02" providerId="ADAL" clId="{BC412156-34CE-4476-A7E4-EC7519599BF9}" dt="2022-03-26T03:12:36.514" v="195" actId="1076"/>
          <ac:picMkLst>
            <pc:docMk/>
            <pc:sldMk cId="2024286491" sldId="775"/>
            <ac:picMk id="8" creationId="{C7118162-9097-432E-A8CC-56EA59860561}"/>
          </ac:picMkLst>
        </pc:picChg>
      </pc:sldChg>
      <pc:sldChg chg="addSp delSp modSp mod modAnim">
        <pc:chgData name="山岡 茂治（未来の大人）" userId="b9335032-d85e-43b2-a4da-4ad5f6834f02" providerId="ADAL" clId="{BC412156-34CE-4476-A7E4-EC7519599BF9}" dt="2022-03-26T03:09:38.705" v="19" actId="1076"/>
        <pc:sldMkLst>
          <pc:docMk/>
          <pc:sldMk cId="3519485629" sldId="781"/>
        </pc:sldMkLst>
        <pc:spChg chg="mod">
          <ac:chgData name="山岡 茂治（未来の大人）" userId="b9335032-d85e-43b2-a4da-4ad5f6834f02" providerId="ADAL" clId="{BC412156-34CE-4476-A7E4-EC7519599BF9}" dt="2022-03-26T03:09:36.553" v="18" actId="6549"/>
          <ac:spMkLst>
            <pc:docMk/>
            <pc:sldMk cId="3519485629" sldId="781"/>
            <ac:spMk id="6" creationId="{4A0DD672-5193-40AD-A7E8-54415D303D80}"/>
          </ac:spMkLst>
        </pc:spChg>
        <pc:picChg chg="add del mod">
          <ac:chgData name="山岡 茂治（未来の大人）" userId="b9335032-d85e-43b2-a4da-4ad5f6834f02" providerId="ADAL" clId="{BC412156-34CE-4476-A7E4-EC7519599BF9}" dt="2022-03-26T03:06:49.953" v="11"/>
          <ac:picMkLst>
            <pc:docMk/>
            <pc:sldMk cId="3519485629" sldId="781"/>
            <ac:picMk id="7" creationId="{0040438B-B196-4E0E-B833-535B5CDBE752}"/>
          </ac:picMkLst>
        </pc:picChg>
        <pc:picChg chg="add mod">
          <ac:chgData name="山岡 茂治（未来の大人）" userId="b9335032-d85e-43b2-a4da-4ad5f6834f02" providerId="ADAL" clId="{BC412156-34CE-4476-A7E4-EC7519599BF9}" dt="2022-03-26T03:09:38.705" v="19" actId="1076"/>
          <ac:picMkLst>
            <pc:docMk/>
            <pc:sldMk cId="3519485629" sldId="781"/>
            <ac:picMk id="8" creationId="{3234C1A2-C448-4989-ADED-1D25EC7579D0}"/>
          </ac:picMkLst>
        </pc:picChg>
      </pc:sldChg>
      <pc:sldChg chg="addSp modSp mod modAnim">
        <pc:chgData name="山岡 茂治（未来の大人）" userId="b9335032-d85e-43b2-a4da-4ad5f6834f02" providerId="ADAL" clId="{BC412156-34CE-4476-A7E4-EC7519599BF9}" dt="2022-03-26T03:09:34.413" v="17" actId="6549"/>
        <pc:sldMkLst>
          <pc:docMk/>
          <pc:sldMk cId="3409378464" sldId="782"/>
        </pc:sldMkLst>
        <pc:spChg chg="mod">
          <ac:chgData name="山岡 茂治（未来の大人）" userId="b9335032-d85e-43b2-a4da-4ad5f6834f02" providerId="ADAL" clId="{BC412156-34CE-4476-A7E4-EC7519599BF9}" dt="2022-03-26T03:09:34.413" v="17" actId="6549"/>
          <ac:spMkLst>
            <pc:docMk/>
            <pc:sldMk cId="3409378464" sldId="782"/>
            <ac:spMk id="6" creationId="{4A0DD672-5193-40AD-A7E8-54415D303D80}"/>
          </ac:spMkLst>
        </pc:spChg>
        <pc:picChg chg="add mod modCrop">
          <ac:chgData name="山岡 茂治（未来の大人）" userId="b9335032-d85e-43b2-a4da-4ad5f6834f02" providerId="ADAL" clId="{BC412156-34CE-4476-A7E4-EC7519599BF9}" dt="2022-03-26T03:09:23.176" v="15" actId="1076"/>
          <ac:picMkLst>
            <pc:docMk/>
            <pc:sldMk cId="3409378464" sldId="782"/>
            <ac:picMk id="7" creationId="{35BB0D3F-DACA-49F3-8C60-8E61387E9D72}"/>
          </ac:picMkLst>
        </pc:picChg>
      </pc:sldChg>
      <pc:sldChg chg="modSp mod">
        <pc:chgData name="山岡 茂治（未来の大人）" userId="b9335032-d85e-43b2-a4da-4ad5f6834f02" providerId="ADAL" clId="{BC412156-34CE-4476-A7E4-EC7519599BF9}" dt="2022-03-26T03:10:11.349" v="24" actId="6549"/>
        <pc:sldMkLst>
          <pc:docMk/>
          <pc:sldMk cId="3652865898" sldId="783"/>
        </pc:sldMkLst>
        <pc:spChg chg="mod">
          <ac:chgData name="山岡 茂治（未来の大人）" userId="b9335032-d85e-43b2-a4da-4ad5f6834f02" providerId="ADAL" clId="{BC412156-34CE-4476-A7E4-EC7519599BF9}" dt="2022-03-26T03:10:11.349" v="24" actId="6549"/>
          <ac:spMkLst>
            <pc:docMk/>
            <pc:sldMk cId="3652865898" sldId="783"/>
            <ac:spMk id="6" creationId="{4A0DD672-5193-40AD-A7E8-54415D303D80}"/>
          </ac:spMkLst>
        </pc:spChg>
      </pc:sldChg>
      <pc:sldChg chg="modSp mod">
        <pc:chgData name="山岡 茂治（未来の大人）" userId="b9335032-d85e-43b2-a4da-4ad5f6834f02" providerId="ADAL" clId="{BC412156-34CE-4476-A7E4-EC7519599BF9}" dt="2022-03-26T03:10:13.825" v="25" actId="6549"/>
        <pc:sldMkLst>
          <pc:docMk/>
          <pc:sldMk cId="3416707453" sldId="785"/>
        </pc:sldMkLst>
        <pc:spChg chg="mod">
          <ac:chgData name="山岡 茂治（未来の大人）" userId="b9335032-d85e-43b2-a4da-4ad5f6834f02" providerId="ADAL" clId="{BC412156-34CE-4476-A7E4-EC7519599BF9}" dt="2022-03-26T03:10:13.825" v="25" actId="6549"/>
          <ac:spMkLst>
            <pc:docMk/>
            <pc:sldMk cId="3416707453" sldId="785"/>
            <ac:spMk id="6" creationId="{4A0DD672-5193-40AD-A7E8-54415D303D80}"/>
          </ac:spMkLst>
        </pc:spChg>
      </pc:sldChg>
      <pc:sldChg chg="modSp mod">
        <pc:chgData name="山岡 茂治（未来の大人）" userId="b9335032-d85e-43b2-a4da-4ad5f6834f02" providerId="ADAL" clId="{BC412156-34CE-4476-A7E4-EC7519599BF9}" dt="2022-03-26T03:10:24.472" v="30" actId="6549"/>
        <pc:sldMkLst>
          <pc:docMk/>
          <pc:sldMk cId="1080488887" sldId="795"/>
        </pc:sldMkLst>
        <pc:spChg chg="mod">
          <ac:chgData name="山岡 茂治（未来の大人）" userId="b9335032-d85e-43b2-a4da-4ad5f6834f02" providerId="ADAL" clId="{BC412156-34CE-4476-A7E4-EC7519599BF9}" dt="2022-03-26T03:10:24.472" v="30" actId="6549"/>
          <ac:spMkLst>
            <pc:docMk/>
            <pc:sldMk cId="1080488887" sldId="795"/>
            <ac:spMk id="6" creationId="{4A0DD672-5193-40AD-A7E8-54415D303D80}"/>
          </ac:spMkLst>
        </pc:spChg>
      </pc:sldChg>
      <pc:sldChg chg="modSp mod">
        <pc:chgData name="山岡 茂治（未来の大人）" userId="b9335032-d85e-43b2-a4da-4ad5f6834f02" providerId="ADAL" clId="{BC412156-34CE-4476-A7E4-EC7519599BF9}" dt="2022-03-26T03:10:18.920" v="28" actId="6549"/>
        <pc:sldMkLst>
          <pc:docMk/>
          <pc:sldMk cId="3537246794" sldId="797"/>
        </pc:sldMkLst>
        <pc:spChg chg="mod">
          <ac:chgData name="山岡 茂治（未来の大人）" userId="b9335032-d85e-43b2-a4da-4ad5f6834f02" providerId="ADAL" clId="{BC412156-34CE-4476-A7E4-EC7519599BF9}" dt="2022-03-26T03:10:17.814" v="27" actId="1076"/>
          <ac:spMkLst>
            <pc:docMk/>
            <pc:sldMk cId="3537246794" sldId="797"/>
            <ac:spMk id="2" creationId="{00000000-0000-0000-0000-000000000000}"/>
          </ac:spMkLst>
        </pc:spChg>
        <pc:spChg chg="mod">
          <ac:chgData name="山岡 茂治（未来の大人）" userId="b9335032-d85e-43b2-a4da-4ad5f6834f02" providerId="ADAL" clId="{BC412156-34CE-4476-A7E4-EC7519599BF9}" dt="2022-03-26T03:10:18.920" v="28" actId="6549"/>
          <ac:spMkLst>
            <pc:docMk/>
            <pc:sldMk cId="3537246794" sldId="797"/>
            <ac:spMk id="6" creationId="{4A0DD672-5193-40AD-A7E8-54415D303D80}"/>
          </ac:spMkLst>
        </pc:spChg>
      </pc:sldChg>
      <pc:sldChg chg="modSp mod">
        <pc:chgData name="山岡 茂治（未来の大人）" userId="b9335032-d85e-43b2-a4da-4ad5f6834f02" providerId="ADAL" clId="{BC412156-34CE-4476-A7E4-EC7519599BF9}" dt="2022-03-26T03:09:31.979" v="16" actId="6549"/>
        <pc:sldMkLst>
          <pc:docMk/>
          <pc:sldMk cId="4016146075" sldId="822"/>
        </pc:sldMkLst>
        <pc:spChg chg="mod">
          <ac:chgData name="山岡 茂治（未来の大人）" userId="b9335032-d85e-43b2-a4da-4ad5f6834f02" providerId="ADAL" clId="{BC412156-34CE-4476-A7E4-EC7519599BF9}" dt="2022-03-26T03:09:31.979" v="16" actId="6549"/>
          <ac:spMkLst>
            <pc:docMk/>
            <pc:sldMk cId="4016146075" sldId="822"/>
            <ac:spMk id="6" creationId="{4A0DD672-5193-40AD-A7E8-54415D303D8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4"/>
            <a:ext cx="2985558" cy="502915"/>
          </a:xfrm>
          <a:prstGeom prst="rect">
            <a:avLst/>
          </a:prstGeom>
        </p:spPr>
        <p:txBody>
          <a:bodyPr vert="horz" lIns="92349" tIns="46176" rIns="92349" bIns="46176"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902600" y="4"/>
            <a:ext cx="2985558" cy="502915"/>
          </a:xfrm>
          <a:prstGeom prst="rect">
            <a:avLst/>
          </a:prstGeom>
        </p:spPr>
        <p:txBody>
          <a:bodyPr vert="horz" lIns="92349" tIns="46176" rIns="92349" bIns="46176" rtlCol="0"/>
          <a:lstStyle>
            <a:lvl1pPr algn="r">
              <a:defRPr sz="1200"/>
            </a:lvl1pPr>
          </a:lstStyle>
          <a:p>
            <a:fld id="{62DC8511-0288-4F44-AC92-033713D1178C}" type="datetimeFigureOut">
              <a:rPr kumimoji="1" lang="ja-JP" altLang="en-US" smtClean="0"/>
              <a:t>2025/6/12</a:t>
            </a:fld>
            <a:endParaRPr kumimoji="1" lang="ja-JP" altLang="en-US"/>
          </a:p>
        </p:txBody>
      </p:sp>
      <p:sp>
        <p:nvSpPr>
          <p:cNvPr id="4" name="フッター プレースホルダー 3"/>
          <p:cNvSpPr>
            <a:spLocks noGrp="1"/>
          </p:cNvSpPr>
          <p:nvPr>
            <p:ph type="ftr" sz="quarter" idx="2"/>
          </p:nvPr>
        </p:nvSpPr>
        <p:spPr>
          <a:xfrm>
            <a:off x="3" y="9520565"/>
            <a:ext cx="2985558" cy="502914"/>
          </a:xfrm>
          <a:prstGeom prst="rect">
            <a:avLst/>
          </a:prstGeom>
        </p:spPr>
        <p:txBody>
          <a:bodyPr vert="horz" lIns="92349" tIns="46176" rIns="92349" bIns="46176" rtlCol="0" anchor="b"/>
          <a:lstStyle>
            <a:lvl1pPr algn="l">
              <a:defRPr sz="1200"/>
            </a:lvl1pPr>
          </a:lstStyle>
          <a:p>
            <a:endParaRPr kumimoji="1" lang="ja-JP" altLang="en-US"/>
          </a:p>
        </p:txBody>
      </p:sp>
      <p:sp>
        <p:nvSpPr>
          <p:cNvPr id="6" name="スライド番号プレースホルダー 5"/>
          <p:cNvSpPr>
            <a:spLocks noGrp="1"/>
          </p:cNvSpPr>
          <p:nvPr>
            <p:ph type="sldNum" sz="quarter" idx="3"/>
          </p:nvPr>
        </p:nvSpPr>
        <p:spPr>
          <a:xfrm>
            <a:off x="3902600" y="9520565"/>
            <a:ext cx="2985558" cy="502914"/>
          </a:xfrm>
          <a:prstGeom prst="rect">
            <a:avLst/>
          </a:prstGeom>
        </p:spPr>
        <p:txBody>
          <a:bodyPr vert="horz" lIns="92349" tIns="46176" rIns="92349" bIns="46176" rtlCol="0" anchor="b"/>
          <a:lstStyle>
            <a:lvl1pPr algn="r">
              <a:defRPr sz="1200"/>
            </a:lvl1pPr>
          </a:lstStyle>
          <a:p>
            <a:fld id="{4F8A2BB4-EAE8-44C9-8590-46C76F3D463D}" type="slidenum">
              <a:rPr kumimoji="1" lang="ja-JP" altLang="en-US" smtClean="0"/>
              <a:t>‹#›</a:t>
            </a:fld>
            <a:endParaRPr kumimoji="1" lang="ja-JP" altLang="en-US"/>
          </a:p>
        </p:txBody>
      </p:sp>
    </p:spTree>
    <p:extLst>
      <p:ext uri="{BB962C8B-B14F-4D97-AF65-F5344CB8AC3E}">
        <p14:creationId xmlns:p14="http://schemas.microsoft.com/office/powerpoint/2010/main" val="42766927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7"/>
            <a:ext cx="2985558" cy="501174"/>
          </a:xfrm>
          <a:prstGeom prst="rect">
            <a:avLst/>
          </a:prstGeom>
        </p:spPr>
        <p:txBody>
          <a:bodyPr vert="horz" lIns="92349" tIns="46176" rIns="92349" bIns="46176" rtlCol="0"/>
          <a:lstStyle>
            <a:lvl1pPr algn="l">
              <a:defRPr sz="1200"/>
            </a:lvl1pPr>
          </a:lstStyle>
          <a:p>
            <a:endParaRPr kumimoji="1" lang="ja-JP" altLang="en-US"/>
          </a:p>
        </p:txBody>
      </p:sp>
      <p:sp>
        <p:nvSpPr>
          <p:cNvPr id="3" name="日付プレースホルダー 2"/>
          <p:cNvSpPr>
            <a:spLocks noGrp="1"/>
          </p:cNvSpPr>
          <p:nvPr>
            <p:ph type="dt" idx="1"/>
          </p:nvPr>
        </p:nvSpPr>
        <p:spPr>
          <a:xfrm>
            <a:off x="3902600" y="7"/>
            <a:ext cx="2985558" cy="501174"/>
          </a:xfrm>
          <a:prstGeom prst="rect">
            <a:avLst/>
          </a:prstGeom>
        </p:spPr>
        <p:txBody>
          <a:bodyPr vert="horz" lIns="92349" tIns="46176" rIns="92349" bIns="46176" rtlCol="0"/>
          <a:lstStyle>
            <a:lvl1pPr algn="r">
              <a:defRPr sz="1200"/>
            </a:lvl1pPr>
          </a:lstStyle>
          <a:p>
            <a:fld id="{D9DBBB89-F10F-44CB-B58D-9D0563BD1805}" type="datetimeFigureOut">
              <a:rPr kumimoji="1" lang="ja-JP" altLang="en-US" smtClean="0"/>
              <a:t>2025/6/12</a:t>
            </a:fld>
            <a:endParaRPr kumimoji="1" lang="ja-JP" altLang="en-US"/>
          </a:p>
        </p:txBody>
      </p:sp>
      <p:sp>
        <p:nvSpPr>
          <p:cNvPr id="4" name="スライド イメージ プレースホルダー 3"/>
          <p:cNvSpPr>
            <a:spLocks noGrp="1" noRot="1" noChangeAspect="1"/>
          </p:cNvSpPr>
          <p:nvPr>
            <p:ph type="sldImg" idx="2"/>
          </p:nvPr>
        </p:nvSpPr>
        <p:spPr>
          <a:xfrm>
            <a:off x="939800" y="752475"/>
            <a:ext cx="5010150" cy="3757613"/>
          </a:xfrm>
          <a:prstGeom prst="rect">
            <a:avLst/>
          </a:prstGeom>
          <a:noFill/>
          <a:ln w="12700">
            <a:solidFill>
              <a:prstClr val="black"/>
            </a:solidFill>
          </a:ln>
        </p:spPr>
        <p:txBody>
          <a:bodyPr vert="horz" lIns="92349" tIns="46176" rIns="92349" bIns="46176" rtlCol="0" anchor="ctr"/>
          <a:lstStyle/>
          <a:p>
            <a:endParaRPr lang="ja-JP" altLang="en-US"/>
          </a:p>
        </p:txBody>
      </p:sp>
      <p:sp>
        <p:nvSpPr>
          <p:cNvPr id="5" name="ノート プレースホルダー 4"/>
          <p:cNvSpPr>
            <a:spLocks noGrp="1"/>
          </p:cNvSpPr>
          <p:nvPr>
            <p:ph type="body" sz="quarter" idx="3"/>
          </p:nvPr>
        </p:nvSpPr>
        <p:spPr>
          <a:xfrm>
            <a:off x="688976" y="4761157"/>
            <a:ext cx="5511800" cy="4510563"/>
          </a:xfrm>
          <a:prstGeom prst="rect">
            <a:avLst/>
          </a:prstGeom>
        </p:spPr>
        <p:txBody>
          <a:bodyPr vert="horz" lIns="92349" tIns="46176" rIns="92349" bIns="4617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3" y="9520568"/>
            <a:ext cx="2985558" cy="501174"/>
          </a:xfrm>
          <a:prstGeom prst="rect">
            <a:avLst/>
          </a:prstGeom>
        </p:spPr>
        <p:txBody>
          <a:bodyPr vert="horz" lIns="92349" tIns="46176" rIns="92349" bIns="4617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902600" y="9520568"/>
            <a:ext cx="2985558" cy="501174"/>
          </a:xfrm>
          <a:prstGeom prst="rect">
            <a:avLst/>
          </a:prstGeom>
        </p:spPr>
        <p:txBody>
          <a:bodyPr vert="horz" lIns="92349" tIns="46176" rIns="92349" bIns="46176" rtlCol="0" anchor="b"/>
          <a:lstStyle>
            <a:lvl1pPr algn="r">
              <a:defRPr sz="1200"/>
            </a:lvl1pPr>
          </a:lstStyle>
          <a:p>
            <a:fld id="{9E5B70A3-C132-450C-ACC2-48E8A2ECC6B6}" type="slidenum">
              <a:rPr kumimoji="1" lang="ja-JP" altLang="en-US" smtClean="0"/>
              <a:t>‹#›</a:t>
            </a:fld>
            <a:endParaRPr kumimoji="1" lang="ja-JP" altLang="en-US"/>
          </a:p>
        </p:txBody>
      </p:sp>
    </p:spTree>
    <p:extLst>
      <p:ext uri="{BB962C8B-B14F-4D97-AF65-F5344CB8AC3E}">
        <p14:creationId xmlns:p14="http://schemas.microsoft.com/office/powerpoint/2010/main" val="2337513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ja.wikipedia.org/wiki/Arduino"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ja.wikipedia.org/wiki/Arduino"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a:t>
            </a:fld>
            <a:endParaRPr kumimoji="1" lang="ja-JP" altLang="en-US"/>
          </a:p>
        </p:txBody>
      </p:sp>
    </p:spTree>
    <p:extLst>
      <p:ext uri="{BB962C8B-B14F-4D97-AF65-F5344CB8AC3E}">
        <p14:creationId xmlns:p14="http://schemas.microsoft.com/office/powerpoint/2010/main" val="1648315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ネットワークを介してサービスを利用する</a:t>
            </a:r>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10</a:t>
            </a:fld>
            <a:endParaRPr kumimoji="1" lang="ja-JP" altLang="en-US" dirty="0"/>
          </a:p>
        </p:txBody>
      </p:sp>
    </p:spTree>
    <p:extLst>
      <p:ext uri="{BB962C8B-B14F-4D97-AF65-F5344CB8AC3E}">
        <p14:creationId xmlns:p14="http://schemas.microsoft.com/office/powerpoint/2010/main" val="282600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11</a:t>
            </a:fld>
            <a:endParaRPr kumimoji="1" lang="ja-JP" altLang="en-US" dirty="0"/>
          </a:p>
        </p:txBody>
      </p:sp>
    </p:spTree>
    <p:extLst>
      <p:ext uri="{BB962C8B-B14F-4D97-AF65-F5344CB8AC3E}">
        <p14:creationId xmlns:p14="http://schemas.microsoft.com/office/powerpoint/2010/main" val="383509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kumimoji="1" lang="en-US" altLang="ja-JP" dirty="0"/>
              <a:t>IPv4</a:t>
            </a:r>
            <a:r>
              <a:rPr kumimoji="1" lang="ja-JP" altLang="en-US" dirty="0"/>
              <a:t>の説明のみにしている</a:t>
            </a:r>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12</a:t>
            </a:fld>
            <a:endParaRPr kumimoji="1" lang="ja-JP" altLang="en-US" dirty="0"/>
          </a:p>
        </p:txBody>
      </p:sp>
    </p:spTree>
    <p:extLst>
      <p:ext uri="{BB962C8B-B14F-4D97-AF65-F5344CB8AC3E}">
        <p14:creationId xmlns:p14="http://schemas.microsoft.com/office/powerpoint/2010/main" val="292625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ネットワークが複数あるケースなどは工場内でも当然ルーティングは発生するが、わかりやすく説明するためにこのような説明にしている</a:t>
            </a:r>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13</a:t>
            </a:fld>
            <a:endParaRPr kumimoji="1" lang="ja-JP" altLang="en-US" dirty="0"/>
          </a:p>
        </p:txBody>
      </p:sp>
    </p:spTree>
    <p:extLst>
      <p:ext uri="{BB962C8B-B14F-4D97-AF65-F5344CB8AC3E}">
        <p14:creationId xmlns:p14="http://schemas.microsoft.com/office/powerpoint/2010/main" val="2519786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14</a:t>
            </a:fld>
            <a:endParaRPr kumimoji="1" lang="ja-JP" altLang="en-US" dirty="0"/>
          </a:p>
        </p:txBody>
      </p:sp>
    </p:spTree>
    <p:extLst>
      <p:ext uri="{BB962C8B-B14F-4D97-AF65-F5344CB8AC3E}">
        <p14:creationId xmlns:p14="http://schemas.microsoft.com/office/powerpoint/2010/main" val="2911282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15</a:t>
            </a:fld>
            <a:endParaRPr kumimoji="1" lang="ja-JP" altLang="en-US" dirty="0"/>
          </a:p>
        </p:txBody>
      </p:sp>
    </p:spTree>
    <p:extLst>
      <p:ext uri="{BB962C8B-B14F-4D97-AF65-F5344CB8AC3E}">
        <p14:creationId xmlns:p14="http://schemas.microsoft.com/office/powerpoint/2010/main" val="3446059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フィールドやバックエンドの細かな要素を理解する重要性は低いので</a:t>
            </a:r>
            <a:endParaRPr kumimoji="1" lang="en-US" altLang="ja-JP" dirty="0"/>
          </a:p>
          <a:p>
            <a:r>
              <a:rPr lang="ja-JP" altLang="en-US" sz="1200" dirty="0"/>
              <a:t>フィールド、バックエンド、フロントエンド、ネットワークが何をしているかを</a:t>
            </a:r>
            <a:endParaRPr lang="en-US" altLang="ja-JP" sz="1200" dirty="0"/>
          </a:p>
          <a:p>
            <a:r>
              <a:rPr kumimoji="1" lang="ja-JP" altLang="en-US" sz="1200" dirty="0"/>
              <a:t>理解してもらうようにする</a:t>
            </a:r>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16</a:t>
            </a:fld>
            <a:endParaRPr kumimoji="1" lang="ja-JP" altLang="en-US" dirty="0"/>
          </a:p>
        </p:txBody>
      </p:sp>
    </p:spTree>
    <p:extLst>
      <p:ext uri="{BB962C8B-B14F-4D97-AF65-F5344CB8AC3E}">
        <p14:creationId xmlns:p14="http://schemas.microsoft.com/office/powerpoint/2010/main" val="3338684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17</a:t>
            </a:fld>
            <a:endParaRPr kumimoji="1" lang="ja-JP" altLang="en-US" dirty="0"/>
          </a:p>
        </p:txBody>
      </p:sp>
    </p:spTree>
    <p:extLst>
      <p:ext uri="{BB962C8B-B14F-4D97-AF65-F5344CB8AC3E}">
        <p14:creationId xmlns:p14="http://schemas.microsoft.com/office/powerpoint/2010/main" val="1733402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18</a:t>
            </a:fld>
            <a:endParaRPr kumimoji="1" lang="ja-JP" altLang="en-US" dirty="0"/>
          </a:p>
        </p:txBody>
      </p:sp>
    </p:spTree>
    <p:extLst>
      <p:ext uri="{BB962C8B-B14F-4D97-AF65-F5344CB8AC3E}">
        <p14:creationId xmlns:p14="http://schemas.microsoft.com/office/powerpoint/2010/main" val="1577435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19</a:t>
            </a:fld>
            <a:endParaRPr kumimoji="1" lang="ja-JP" altLang="en-US" dirty="0"/>
          </a:p>
        </p:txBody>
      </p:sp>
    </p:spTree>
    <p:extLst>
      <p:ext uri="{BB962C8B-B14F-4D97-AF65-F5344CB8AC3E}">
        <p14:creationId xmlns:p14="http://schemas.microsoft.com/office/powerpoint/2010/main" val="399556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a:t>
            </a:fld>
            <a:endParaRPr kumimoji="1" lang="ja-JP" altLang="en-US" dirty="0"/>
          </a:p>
        </p:txBody>
      </p:sp>
    </p:spTree>
    <p:extLst>
      <p:ext uri="{BB962C8B-B14F-4D97-AF65-F5344CB8AC3E}">
        <p14:creationId xmlns:p14="http://schemas.microsoft.com/office/powerpoint/2010/main" val="241365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20</a:t>
            </a:fld>
            <a:endParaRPr kumimoji="1" lang="ja-JP" altLang="en-US" dirty="0"/>
          </a:p>
        </p:txBody>
      </p:sp>
    </p:spTree>
    <p:extLst>
      <p:ext uri="{BB962C8B-B14F-4D97-AF65-F5344CB8AC3E}">
        <p14:creationId xmlns:p14="http://schemas.microsoft.com/office/powerpoint/2010/main" val="3668659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参照　</a:t>
            </a:r>
            <a:r>
              <a:rPr lang="en-US" altLang="ja-JP" dirty="0"/>
              <a:t>https://www8.cao.go.jp/cstp/society5_0/index.html</a:t>
            </a:r>
          </a:p>
          <a:p>
            <a:endParaRPr lang="en-US" altLang="ja-JP" dirty="0"/>
          </a:p>
          <a:p>
            <a:r>
              <a:rPr lang="ja-JP" altLang="en-US" dirty="0"/>
              <a:t>これまでの情報社会（</a:t>
            </a:r>
            <a:r>
              <a:rPr lang="en-US" altLang="ja-JP" dirty="0"/>
              <a:t>Society 4.0</a:t>
            </a:r>
            <a:r>
              <a:rPr lang="ja-JP" altLang="en-US" dirty="0"/>
              <a:t>）では知識や情報が共有されず、分野横断的な連携が不十分であるという問題がありました。人が行う能力に限界があるため、あふれる情報から必要な情報を見つけて分析する作業が負担であったり、年齢や障害などによる労働や行動範囲に制約がありました。また、少子高齢化や地方の過疎化などの課題に対して様々な制約があり、十分に対応することが困難でした。</a:t>
            </a:r>
            <a:endParaRPr lang="en-US" altLang="ja-JP" dirty="0"/>
          </a:p>
          <a:p>
            <a:endParaRPr lang="ja-JP" altLang="en-US" dirty="0"/>
          </a:p>
          <a:p>
            <a:r>
              <a:rPr lang="en-US" altLang="ja-JP" dirty="0"/>
              <a:t>Society 5.0</a:t>
            </a:r>
            <a:r>
              <a:rPr lang="ja-JP" altLang="en-US" dirty="0"/>
              <a:t>で実現する社会は、</a:t>
            </a:r>
            <a:r>
              <a:rPr lang="en-US" altLang="ja-JP" dirty="0"/>
              <a:t>IoT</a:t>
            </a:r>
            <a:r>
              <a:rPr lang="ja-JP" altLang="en-US" dirty="0"/>
              <a:t>（</a:t>
            </a:r>
            <a:r>
              <a:rPr lang="en-US" altLang="ja-JP" dirty="0"/>
              <a:t>Internet of Things</a:t>
            </a:r>
            <a:r>
              <a:rPr lang="ja-JP" altLang="en-US" dirty="0"/>
              <a:t>）で全ての人とモノがつながり、様々な知識や情報が共有され、今までにない新たな価値を生み出すことで、これらの課題や困難を克服します。また、人工知能（</a:t>
            </a:r>
            <a:r>
              <a:rPr lang="en-US" altLang="ja-JP" dirty="0"/>
              <a:t>AI</a:t>
            </a:r>
            <a:r>
              <a:rPr lang="ja-JP" altLang="en-US" dirty="0"/>
              <a:t>）により、必要な情報が必要な時に提供されるようになり、ロボットや自動走行車などの技術で、少子高齢化、地方の過疎化、貧富の格差などの課題が克服されます。社会の変革（イノベーション）を通じて、これまでの閉塞感を打破し、希望の持てる社会、世代を超えて互いに尊重し合あえる社会、一人一人が快適で活躍できる社会とな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21</a:t>
            </a:fld>
            <a:endParaRPr kumimoji="1" lang="ja-JP" altLang="en-US" dirty="0"/>
          </a:p>
        </p:txBody>
      </p:sp>
    </p:spTree>
    <p:extLst>
      <p:ext uri="{BB962C8B-B14F-4D97-AF65-F5344CB8AC3E}">
        <p14:creationId xmlns:p14="http://schemas.microsoft.com/office/powerpoint/2010/main" val="2768978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22</a:t>
            </a:fld>
            <a:endParaRPr kumimoji="1" lang="ja-JP" altLang="en-US" dirty="0"/>
          </a:p>
        </p:txBody>
      </p:sp>
    </p:spTree>
    <p:extLst>
      <p:ext uri="{BB962C8B-B14F-4D97-AF65-F5344CB8AC3E}">
        <p14:creationId xmlns:p14="http://schemas.microsoft.com/office/powerpoint/2010/main" val="1021032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https://www.soumu.go.jp/johotsusintokei/whitepaper/ja/r02/html/nd114120.html</a:t>
            </a:r>
          </a:p>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23</a:t>
            </a:fld>
            <a:endParaRPr kumimoji="1" lang="ja-JP" altLang="en-US" dirty="0"/>
          </a:p>
        </p:txBody>
      </p:sp>
    </p:spTree>
    <p:extLst>
      <p:ext uri="{BB962C8B-B14F-4D97-AF65-F5344CB8AC3E}">
        <p14:creationId xmlns:p14="http://schemas.microsoft.com/office/powerpoint/2010/main" val="257325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1C1C1C"/>
                </a:solidFill>
                <a:effectLst/>
                <a:latin typeface="ＭＳ Ｐゴシック" panose="020B0600070205080204" pitchFamily="50" charset="-128"/>
                <a:ea typeface="ＭＳ Ｐゴシック" panose="020B0600070205080204" pitchFamily="50" charset="-128"/>
              </a:rPr>
              <a:t>総務省　令和</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2</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年　情報通信白書</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pPr algn="l"/>
            <a:r>
              <a:rPr lang="en-US" altLang="ja-JP" b="0" i="0" dirty="0">
                <a:solidFill>
                  <a:srgbClr val="1C1C1C"/>
                </a:solidFill>
                <a:effectLst/>
                <a:latin typeface="ＭＳ Ｐゴシック" panose="020B0600070205080204" pitchFamily="50" charset="-128"/>
                <a:ea typeface="ＭＳ Ｐゴシック" panose="020B0600070205080204" pitchFamily="50" charset="-128"/>
              </a:rPr>
              <a:t>https://www.soumu.go.jp/johotsusintokei/whitepaper/ja/r02/html/nd114120.html</a:t>
            </a:r>
          </a:p>
          <a:p>
            <a:pPr algn="l"/>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pPr algn="l"/>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（図の出典）</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Informa</a:t>
            </a:r>
          </a:p>
          <a:p>
            <a:pPr algn="l"/>
            <a:r>
              <a:rPr lang="ja-JP" altLang="en-US" b="0" i="0" dirty="0">
                <a:solidFill>
                  <a:srgbClr val="1C1C1C"/>
                </a:solidFill>
                <a:effectLst/>
                <a:latin typeface="ＭＳ Ｐゴシック" panose="020B0600070205080204" pitchFamily="50" charset="-128"/>
                <a:ea typeface="ＭＳ Ｐゴシック" panose="020B0600070205080204" pitchFamily="50" charset="-128"/>
              </a:rPr>
              <a:t>　</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Informa</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の定義では、</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IoT</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デバイスとは、固有の</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IP </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アドレスを持ちインターネットに接続が可能な機器及びセンサーネットワークの末端として使われる端末等を指す。</a:t>
            </a:r>
          </a:p>
          <a:p>
            <a:pPr algn="l"/>
            <a:r>
              <a:rPr lang="en-US" altLang="ja-JP" b="0" i="0" dirty="0">
                <a:solidFill>
                  <a:srgbClr val="FF0000"/>
                </a:solidFill>
                <a:effectLst/>
                <a:latin typeface="ＭＳ Ｐゴシック" panose="020B0600070205080204" pitchFamily="50" charset="-128"/>
                <a:ea typeface="ＭＳ Ｐゴシック" panose="020B0600070205080204" pitchFamily="50" charset="-128"/>
              </a:rPr>
              <a:t>17</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　各カテゴリの範囲は以下のとおり。</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「通信」：固定通信インフラ・ネットワーク機器、</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2G</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3G</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4G</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各種バンドのセルラー通信及び</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Wi-Fi</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WiMAX</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などの無線通信インフラ及び端末。</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「コンシューマ」：家電（白物・デジタル）、プリンターなどのパソコン周辺機器、ポータブルオーディオ、スマートトイ、スポーツ・フィットネス、その他。</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「コンピューター」：ノートパソコン、デスクトップパソコン、サーバー、ワークステーション、メインフレーム・スパコンなどコンピューティング機器。</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「産業用途」：オートメーション（</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IA/BA</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）、照明、エネルギー関連、セキュリティ、検査・計測機器などオートメーション以外の工業・産業用途の機器。</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「医療」：画像診断装置ほか医療向け機器、コンシューマーヘルスケア機器。</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自動車・宇宙航空」：自動車（乗用車、商用車）の制御系及び情報系において、インターネットと接続が可能な機器及び軍事・宇宙・航空向け機器（例：航空機コックピット向け電装・計装機器、旅客システム用機器、軍用監視システムなど）。</a:t>
            </a:r>
          </a:p>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24</a:t>
            </a:fld>
            <a:endParaRPr kumimoji="1" lang="ja-JP" altLang="en-US" dirty="0"/>
          </a:p>
        </p:txBody>
      </p:sp>
    </p:spTree>
    <p:extLst>
      <p:ext uri="{BB962C8B-B14F-4D97-AF65-F5344CB8AC3E}">
        <p14:creationId xmlns:p14="http://schemas.microsoft.com/office/powerpoint/2010/main" val="1876185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25</a:t>
            </a:fld>
            <a:endParaRPr kumimoji="1" lang="ja-JP" altLang="en-US" dirty="0"/>
          </a:p>
        </p:txBody>
      </p:sp>
    </p:spTree>
    <p:extLst>
      <p:ext uri="{BB962C8B-B14F-4D97-AF65-F5344CB8AC3E}">
        <p14:creationId xmlns:p14="http://schemas.microsoft.com/office/powerpoint/2010/main" val="1757367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1C1C1C"/>
                </a:solidFill>
                <a:effectLst/>
                <a:latin typeface="ＭＳ Ｐゴシック" panose="020B0600070205080204" pitchFamily="50" charset="-128"/>
                <a:ea typeface="ＭＳ Ｐゴシック" panose="020B0600070205080204" pitchFamily="50" charset="-128"/>
              </a:rPr>
              <a:t>総務省　令和</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2</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年　情報通信白書</a:t>
            </a:r>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pPr algn="l"/>
            <a:r>
              <a:rPr lang="en-US" altLang="ja-JP" b="0" i="0" dirty="0">
                <a:solidFill>
                  <a:srgbClr val="1C1C1C"/>
                </a:solidFill>
                <a:effectLst/>
                <a:latin typeface="ＭＳ Ｐゴシック" panose="020B0600070205080204" pitchFamily="50" charset="-128"/>
                <a:ea typeface="ＭＳ Ｐゴシック" panose="020B0600070205080204" pitchFamily="50" charset="-128"/>
              </a:rPr>
              <a:t>https://www.soumu.go.jp/johotsusintokei/whitepaper/ja/r02/html/nd114120.html</a:t>
            </a:r>
          </a:p>
          <a:p>
            <a:pPr algn="l"/>
            <a:endParaRPr lang="en-US" altLang="ja-JP" b="0" i="0" dirty="0">
              <a:solidFill>
                <a:srgbClr val="1C1C1C"/>
              </a:solidFill>
              <a:effectLst/>
              <a:latin typeface="ＭＳ Ｐゴシック" panose="020B0600070205080204" pitchFamily="50" charset="-128"/>
              <a:ea typeface="ＭＳ Ｐゴシック" panose="020B0600070205080204" pitchFamily="50" charset="-128"/>
            </a:endParaRPr>
          </a:p>
          <a:p>
            <a:pPr algn="l"/>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（図の出典）</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Informa</a:t>
            </a:r>
          </a:p>
          <a:p>
            <a:pPr algn="l"/>
            <a:r>
              <a:rPr lang="ja-JP" altLang="en-US" b="0" i="0" dirty="0">
                <a:solidFill>
                  <a:srgbClr val="1C1C1C"/>
                </a:solidFill>
                <a:effectLst/>
                <a:latin typeface="ＭＳ Ｐゴシック" panose="020B0600070205080204" pitchFamily="50" charset="-128"/>
                <a:ea typeface="ＭＳ Ｐゴシック" panose="020B0600070205080204" pitchFamily="50" charset="-128"/>
              </a:rPr>
              <a:t>　</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Informa</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の定義では、</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IoT</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デバイスとは、固有の</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IP </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アドレスを持ちインターネットに接続が可能な機器及びセンサーネットワークの末端として使われる端末等を指す。</a:t>
            </a:r>
          </a:p>
          <a:p>
            <a:pPr algn="l"/>
            <a:r>
              <a:rPr lang="en-US" altLang="ja-JP" b="0" i="0" dirty="0">
                <a:solidFill>
                  <a:srgbClr val="FF0000"/>
                </a:solidFill>
                <a:effectLst/>
                <a:latin typeface="ＭＳ Ｐゴシック" panose="020B0600070205080204" pitchFamily="50" charset="-128"/>
                <a:ea typeface="ＭＳ Ｐゴシック" panose="020B0600070205080204" pitchFamily="50" charset="-128"/>
              </a:rPr>
              <a:t>17</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　各カテゴリの範囲は以下のとおり。</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「通信」：固定通信インフラ・ネットワーク機器、</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2G</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3G</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4G</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各種バンドのセルラー通信及び</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Wi-Fi</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WiMAX</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などの無線通信インフラ及び端末。</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「コンシューマ」：家電（白物・デジタル）、プリンターなどのパソコン周辺機器、ポータブルオーディオ、スマートトイ、スポーツ・フィットネス、その他。</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「コンピューター」：ノートパソコン、デスクトップパソコン、サーバー、ワークステーション、メインフレーム・スパコンなどコンピューティング機器。</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「産業用途」：オートメーション（</a:t>
            </a:r>
            <a:r>
              <a:rPr lang="en-US" altLang="ja-JP" b="0" i="0" dirty="0">
                <a:solidFill>
                  <a:srgbClr val="1C1C1C"/>
                </a:solidFill>
                <a:effectLst/>
                <a:latin typeface="ＭＳ Ｐゴシック" panose="020B0600070205080204" pitchFamily="50" charset="-128"/>
                <a:ea typeface="ＭＳ Ｐゴシック" panose="020B0600070205080204" pitchFamily="50" charset="-128"/>
              </a:rPr>
              <a:t>IA/BA</a:t>
            </a: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）、照明、エネルギー関連、セキュリティ、検査・計測機器などオートメーション以外の工業・産業用途の機器。</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「医療」：画像診断装置ほか医療向け機器、コンシューマーヘルスケア機器。</a:t>
            </a:r>
            <a:br>
              <a:rPr lang="ja-JP" altLang="en-US" b="0" i="0" dirty="0">
                <a:solidFill>
                  <a:srgbClr val="1C1C1C"/>
                </a:solidFill>
                <a:effectLst/>
                <a:latin typeface="ＭＳ Ｐゴシック" panose="020B0600070205080204" pitchFamily="50" charset="-128"/>
                <a:ea typeface="ＭＳ Ｐゴシック" panose="020B0600070205080204" pitchFamily="50" charset="-128"/>
              </a:rPr>
            </a:br>
            <a:r>
              <a:rPr lang="ja-JP" altLang="en-US" b="0" i="0" dirty="0">
                <a:solidFill>
                  <a:srgbClr val="1C1C1C"/>
                </a:solidFill>
                <a:effectLst/>
                <a:latin typeface="ＭＳ Ｐゴシック" panose="020B0600070205080204" pitchFamily="50" charset="-128"/>
                <a:ea typeface="ＭＳ Ｐゴシック" panose="020B0600070205080204" pitchFamily="50" charset="-128"/>
              </a:rPr>
              <a:t>「自動車・宇宙航空」：自動車（乗用車、商用車）の制御系及び情報系において、インターネットと接続が可能な機器及び軍事・宇宙・航空向け機器（例：航空機コックピット向け電装・計装機器、旅客システム用機器、軍用監視システムなど）。</a:t>
            </a:r>
          </a:p>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26</a:t>
            </a:fld>
            <a:endParaRPr kumimoji="1" lang="ja-JP" altLang="en-US" dirty="0"/>
          </a:p>
        </p:txBody>
      </p:sp>
    </p:spTree>
    <p:extLst>
      <p:ext uri="{BB962C8B-B14F-4D97-AF65-F5344CB8AC3E}">
        <p14:creationId xmlns:p14="http://schemas.microsoft.com/office/powerpoint/2010/main" val="3233126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27</a:t>
            </a:fld>
            <a:endParaRPr kumimoji="1" lang="ja-JP" altLang="en-US" dirty="0"/>
          </a:p>
        </p:txBody>
      </p:sp>
    </p:spTree>
    <p:extLst>
      <p:ext uri="{BB962C8B-B14F-4D97-AF65-F5344CB8AC3E}">
        <p14:creationId xmlns:p14="http://schemas.microsoft.com/office/powerpoint/2010/main" val="1264797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28</a:t>
            </a:fld>
            <a:endParaRPr kumimoji="1" lang="ja-JP" altLang="en-US" dirty="0"/>
          </a:p>
        </p:txBody>
      </p:sp>
    </p:spTree>
    <p:extLst>
      <p:ext uri="{BB962C8B-B14F-4D97-AF65-F5344CB8AC3E}">
        <p14:creationId xmlns:p14="http://schemas.microsoft.com/office/powerpoint/2010/main" val="3474901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29</a:t>
            </a:fld>
            <a:endParaRPr kumimoji="1" lang="ja-JP" altLang="en-US" dirty="0"/>
          </a:p>
        </p:txBody>
      </p:sp>
    </p:spTree>
    <p:extLst>
      <p:ext uri="{BB962C8B-B14F-4D97-AF65-F5344CB8AC3E}">
        <p14:creationId xmlns:p14="http://schemas.microsoft.com/office/powerpoint/2010/main" val="268608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Youtube</a:t>
            </a:r>
            <a:r>
              <a:rPr kumimoji="1" lang="ja-JP" altLang="en-US" dirty="0"/>
              <a:t>で見てもらう前提ですが、オフライン想定で</a:t>
            </a:r>
            <a:r>
              <a:rPr kumimoji="1" lang="en-US" altLang="ja-JP" dirty="0" err="1"/>
              <a:t>Youtube</a:t>
            </a:r>
            <a:r>
              <a:rPr kumimoji="1" lang="ja-JP" altLang="en-US" dirty="0"/>
              <a:t>の動画をダウンロードしています（本来の使い方ではありませんのでご注意ください）</a:t>
            </a:r>
            <a:endParaRPr kumimoji="1" lang="en-US" altLang="ja-JP" dirty="0"/>
          </a:p>
          <a:p>
            <a:r>
              <a:rPr kumimoji="1" lang="ja-JP" altLang="en-US" dirty="0"/>
              <a:t>こちらのバージョンは単純にストーリーを見てもらうためのものです（後半が分かりにくい）。必要に応じてどちらかをご利用ください。</a:t>
            </a:r>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a:t>
            </a:fld>
            <a:endParaRPr kumimoji="1" lang="ja-JP" altLang="en-US" dirty="0"/>
          </a:p>
        </p:txBody>
      </p:sp>
    </p:spTree>
    <p:extLst>
      <p:ext uri="{BB962C8B-B14F-4D97-AF65-F5344CB8AC3E}">
        <p14:creationId xmlns:p14="http://schemas.microsoft.com/office/powerpoint/2010/main" val="1292705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1" i="0" kern="1200" dirty="0">
                <a:solidFill>
                  <a:schemeClr val="tx1"/>
                </a:solidFill>
                <a:effectLst/>
                <a:latin typeface="+mn-lt"/>
                <a:ea typeface="+mn-ea"/>
                <a:cs typeface="+mn-cs"/>
              </a:rPr>
              <a:t>Arduino</a:t>
            </a:r>
            <a:r>
              <a:rPr kumimoji="1" lang="ja-JP" altLang="en-US" sz="1200" b="1" i="0" kern="1200" dirty="0">
                <a:solidFill>
                  <a:schemeClr val="tx1"/>
                </a:solidFill>
                <a:effectLst/>
                <a:latin typeface="+mn-lt"/>
                <a:ea typeface="+mn-ea"/>
                <a:cs typeface="+mn-cs"/>
              </a:rPr>
              <a:t>について</a:t>
            </a:r>
            <a:endParaRPr kumimoji="1" lang="en-US" altLang="ja-JP" sz="1200" b="1"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Arduino </a:t>
            </a:r>
            <a:r>
              <a:rPr kumimoji="1" lang="ja-JP" altLang="en-US" sz="1200" b="0" i="0" kern="1200" dirty="0">
                <a:solidFill>
                  <a:schemeClr val="tx1"/>
                </a:solidFill>
                <a:effectLst/>
                <a:latin typeface="+mn-lt"/>
                <a:ea typeface="+mn-ea"/>
                <a:cs typeface="+mn-cs"/>
              </a:rPr>
              <a:t>は</a:t>
            </a:r>
            <a:r>
              <a:rPr kumimoji="1" lang="ja-JP" altLang="en-US" sz="1200" b="0" i="0" u="none" strike="noStrike" kern="1200" dirty="0">
                <a:solidFill>
                  <a:schemeClr val="tx1"/>
                </a:solidFill>
                <a:effectLst/>
                <a:latin typeface="+mn-lt"/>
                <a:ea typeface="+mn-ea"/>
                <a:cs typeface="+mn-cs"/>
              </a:rPr>
              <a:t>ワンボードマイコンの一種でオープンソースハードウェアともいわれる。</a:t>
            </a:r>
            <a:endParaRPr kumimoji="1" lang="en-US" altLang="ja-JP" sz="1200" b="0" i="0" u="none" strike="noStrike"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組み立て済みの基板を購入することもできるほか、誰でも自分の手で </a:t>
            </a:r>
            <a:r>
              <a:rPr kumimoji="1" lang="en-US" altLang="ja-JP" sz="1200" b="0" i="0" kern="1200" dirty="0">
                <a:solidFill>
                  <a:schemeClr val="tx1"/>
                </a:solidFill>
                <a:effectLst/>
                <a:latin typeface="+mn-lt"/>
                <a:ea typeface="+mn-ea"/>
                <a:cs typeface="+mn-cs"/>
              </a:rPr>
              <a:t>Arduino </a:t>
            </a:r>
            <a:r>
              <a:rPr kumimoji="1" lang="ja-JP" altLang="en-US" sz="1200" b="0" i="0" kern="1200" dirty="0">
                <a:solidFill>
                  <a:schemeClr val="tx1"/>
                </a:solidFill>
                <a:effectLst/>
                <a:latin typeface="+mn-lt"/>
                <a:ea typeface="+mn-ea"/>
                <a:cs typeface="+mn-cs"/>
              </a:rPr>
              <a:t>を組み立てることができる。</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2010</a:t>
            </a:r>
            <a:r>
              <a:rPr kumimoji="1" lang="ja-JP" altLang="en-US" sz="1200" b="0" i="0" kern="1200" dirty="0">
                <a:solidFill>
                  <a:schemeClr val="tx1"/>
                </a:solidFill>
                <a:effectLst/>
                <a:latin typeface="+mn-lt"/>
                <a:ea typeface="+mn-ea"/>
                <a:cs typeface="+mn-cs"/>
              </a:rPr>
              <a:t>年以降、入門用</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機器の定番として扱われるようになり、世界的な人気度では</a:t>
            </a:r>
            <a:r>
              <a:rPr kumimoji="1" lang="en-US" altLang="ja-JP" sz="1200" b="0" i="0" kern="1200" dirty="0">
                <a:solidFill>
                  <a:schemeClr val="tx1"/>
                </a:solidFill>
                <a:effectLst/>
                <a:latin typeface="+mn-lt"/>
                <a:ea typeface="+mn-ea"/>
                <a:cs typeface="+mn-cs"/>
              </a:rPr>
              <a:t>Raspberry</a:t>
            </a:r>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Pi</a:t>
            </a:r>
            <a:r>
              <a:rPr kumimoji="1" lang="ja-JP" altLang="en-US" sz="1200" b="0" i="0" kern="1200" dirty="0">
                <a:solidFill>
                  <a:schemeClr val="tx1"/>
                </a:solidFill>
                <a:effectLst/>
                <a:latin typeface="+mn-lt"/>
                <a:ea typeface="+mn-ea"/>
                <a:cs typeface="+mn-cs"/>
              </a:rPr>
              <a:t>と双璧を成している。</a:t>
            </a:r>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Arduino</a:t>
            </a:r>
            <a:r>
              <a:rPr kumimoji="1" lang="ja-JP" altLang="en-US" sz="1200" b="0" i="0" kern="1200" dirty="0">
                <a:solidFill>
                  <a:schemeClr val="tx1"/>
                </a:solidFill>
                <a:effectLst/>
                <a:latin typeface="+mn-lt"/>
                <a:ea typeface="+mn-ea"/>
                <a:cs typeface="+mn-cs"/>
              </a:rPr>
              <a:t>プロジェクトは</a:t>
            </a:r>
            <a:r>
              <a:rPr kumimoji="1" lang="en-US" altLang="ja-JP" sz="1200" b="0" i="0" kern="1200" dirty="0">
                <a:solidFill>
                  <a:schemeClr val="tx1"/>
                </a:solidFill>
                <a:effectLst/>
                <a:latin typeface="+mn-lt"/>
                <a:ea typeface="+mn-ea"/>
                <a:cs typeface="+mn-cs"/>
              </a:rPr>
              <a:t>2005</a:t>
            </a:r>
            <a:r>
              <a:rPr kumimoji="1" lang="ja-JP" altLang="en-US" sz="1200" b="0" i="0" kern="1200" dirty="0">
                <a:solidFill>
                  <a:schemeClr val="tx1"/>
                </a:solidFill>
                <a:effectLst/>
                <a:latin typeface="+mn-lt"/>
                <a:ea typeface="+mn-ea"/>
                <a:cs typeface="+mn-cs"/>
              </a:rPr>
              <a:t>年にイタリアではじまり、当時入手可能だった他の学生向けのロボット製造用コントロールデバイスよりも安価なプロトタイピング・システムを製造することを目的にスタート。</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2008</a:t>
            </a:r>
            <a:r>
              <a:rPr kumimoji="1" lang="ja-JP" altLang="en-US" sz="1200" b="0" i="0" kern="1200" dirty="0">
                <a:solidFill>
                  <a:schemeClr val="tx1"/>
                </a:solidFill>
                <a:effectLst/>
                <a:latin typeface="+mn-lt"/>
                <a:ea typeface="+mn-ea"/>
                <a:cs typeface="+mn-cs"/>
              </a:rPr>
              <a:t>年</a:t>
            </a:r>
            <a:r>
              <a:rPr kumimoji="1" lang="en-US" altLang="ja-JP" sz="1200" b="0" i="0" kern="1200" dirty="0">
                <a:solidFill>
                  <a:schemeClr val="tx1"/>
                </a:solidFill>
                <a:effectLst/>
                <a:latin typeface="+mn-lt"/>
                <a:ea typeface="+mn-ea"/>
                <a:cs typeface="+mn-cs"/>
              </a:rPr>
              <a:t>10</a:t>
            </a:r>
            <a:r>
              <a:rPr kumimoji="1" lang="ja-JP" altLang="en-US" sz="1200" b="0" i="0" kern="1200" dirty="0">
                <a:solidFill>
                  <a:schemeClr val="tx1"/>
                </a:solidFill>
                <a:effectLst/>
                <a:latin typeface="+mn-lt"/>
                <a:ea typeface="+mn-ea"/>
                <a:cs typeface="+mn-cs"/>
              </a:rPr>
              <a:t>月に</a:t>
            </a:r>
            <a:r>
              <a:rPr kumimoji="1" lang="en-US" altLang="ja-JP" sz="1200" b="0" i="0" kern="1200" dirty="0">
                <a:solidFill>
                  <a:schemeClr val="tx1"/>
                </a:solidFill>
                <a:effectLst/>
                <a:latin typeface="+mn-lt"/>
                <a:ea typeface="+mn-ea"/>
                <a:cs typeface="+mn-cs"/>
              </a:rPr>
              <a:t>5</a:t>
            </a:r>
            <a:r>
              <a:rPr kumimoji="1" lang="ja-JP" altLang="en-US" sz="1200" b="0" i="0" kern="1200" dirty="0">
                <a:solidFill>
                  <a:schemeClr val="tx1"/>
                </a:solidFill>
                <a:effectLst/>
                <a:latin typeface="+mn-lt"/>
                <a:ea typeface="+mn-ea"/>
                <a:cs typeface="+mn-cs"/>
              </a:rPr>
              <a:t>万ユニット以上、</a:t>
            </a:r>
            <a:r>
              <a:rPr kumimoji="1" lang="en-US" altLang="ja-JP" sz="1200" b="0" i="0" kern="1200" dirty="0">
                <a:solidFill>
                  <a:schemeClr val="tx1"/>
                </a:solidFill>
                <a:effectLst/>
                <a:latin typeface="+mn-lt"/>
                <a:ea typeface="+mn-ea"/>
                <a:cs typeface="+mn-cs"/>
              </a:rPr>
              <a:t>2011</a:t>
            </a:r>
            <a:r>
              <a:rPr kumimoji="1" lang="ja-JP" altLang="en-US" sz="1200" b="0" i="0" kern="1200" dirty="0">
                <a:solidFill>
                  <a:schemeClr val="tx1"/>
                </a:solidFill>
                <a:effectLst/>
                <a:latin typeface="+mn-lt"/>
                <a:ea typeface="+mn-ea"/>
                <a:cs typeface="+mn-cs"/>
              </a:rPr>
              <a:t>年</a:t>
            </a:r>
            <a:r>
              <a:rPr kumimoji="1" lang="en-US" altLang="ja-JP" sz="1200" b="0" i="0" kern="1200" dirty="0">
                <a:solidFill>
                  <a:schemeClr val="tx1"/>
                </a:solidFill>
                <a:effectLst/>
                <a:latin typeface="+mn-lt"/>
                <a:ea typeface="+mn-ea"/>
                <a:cs typeface="+mn-cs"/>
              </a:rPr>
              <a:t>2</a:t>
            </a:r>
            <a:r>
              <a:rPr kumimoji="1" lang="ja-JP" altLang="en-US" sz="1200" b="0" i="0" kern="1200" dirty="0">
                <a:solidFill>
                  <a:schemeClr val="tx1"/>
                </a:solidFill>
                <a:effectLst/>
                <a:latin typeface="+mn-lt"/>
                <a:ea typeface="+mn-ea"/>
                <a:cs typeface="+mn-cs"/>
              </a:rPr>
              <a:t>月に</a:t>
            </a:r>
            <a:r>
              <a:rPr kumimoji="1" lang="en-US" altLang="ja-JP" sz="1200" b="0" i="0" kern="1200" dirty="0">
                <a:solidFill>
                  <a:schemeClr val="tx1"/>
                </a:solidFill>
                <a:effectLst/>
                <a:latin typeface="+mn-lt"/>
                <a:ea typeface="+mn-ea"/>
                <a:cs typeface="+mn-cs"/>
              </a:rPr>
              <a:t>15</a:t>
            </a:r>
            <a:r>
              <a:rPr kumimoji="1" lang="ja-JP" altLang="en-US" sz="1200" b="0" i="0" kern="1200" dirty="0">
                <a:solidFill>
                  <a:schemeClr val="tx1"/>
                </a:solidFill>
                <a:effectLst/>
                <a:latin typeface="+mn-lt"/>
                <a:ea typeface="+mn-ea"/>
                <a:cs typeface="+mn-cs"/>
              </a:rPr>
              <a:t>万台、</a:t>
            </a:r>
            <a:r>
              <a:rPr kumimoji="1" lang="en-US" altLang="ja-JP" sz="1200" b="0" i="0" kern="1200" dirty="0">
                <a:solidFill>
                  <a:schemeClr val="tx1"/>
                </a:solidFill>
                <a:effectLst/>
                <a:latin typeface="+mn-lt"/>
                <a:ea typeface="+mn-ea"/>
                <a:cs typeface="+mn-cs"/>
              </a:rPr>
              <a:t>2013</a:t>
            </a:r>
            <a:r>
              <a:rPr kumimoji="1" lang="ja-JP" altLang="en-US" sz="1200" b="0" i="0" kern="1200" dirty="0">
                <a:solidFill>
                  <a:schemeClr val="tx1"/>
                </a:solidFill>
                <a:effectLst/>
                <a:latin typeface="+mn-lt"/>
                <a:ea typeface="+mn-ea"/>
                <a:cs typeface="+mn-cs"/>
              </a:rPr>
              <a:t>年に</a:t>
            </a:r>
            <a:r>
              <a:rPr kumimoji="1" lang="en-US" altLang="ja-JP" sz="1200" b="0" i="0" kern="1200" dirty="0">
                <a:solidFill>
                  <a:schemeClr val="tx1"/>
                </a:solidFill>
                <a:effectLst/>
                <a:latin typeface="+mn-lt"/>
                <a:ea typeface="+mn-ea"/>
                <a:cs typeface="+mn-cs"/>
              </a:rPr>
              <a:t>70</a:t>
            </a:r>
            <a:r>
              <a:rPr kumimoji="1" lang="ja-JP" altLang="en-US" sz="1200" b="0" i="0" kern="1200" dirty="0">
                <a:solidFill>
                  <a:schemeClr val="tx1"/>
                </a:solidFill>
                <a:effectLst/>
                <a:latin typeface="+mn-lt"/>
                <a:ea typeface="+mn-ea"/>
                <a:cs typeface="+mn-cs"/>
              </a:rPr>
              <a:t>万代以上が販売されている。</a:t>
            </a:r>
            <a:endParaRPr kumimoji="1" lang="en-US" altLang="ja-JP" sz="1200" b="0" i="0" kern="1200" dirty="0">
              <a:solidFill>
                <a:schemeClr val="tx1"/>
              </a:solidFill>
              <a:effectLst/>
              <a:latin typeface="+mn-lt"/>
              <a:ea typeface="+mn-ea"/>
              <a:cs typeface="+mn-cs"/>
            </a:endParaRPr>
          </a:p>
          <a:p>
            <a:endParaRPr kumimoji="1" lang="en-US" altLang="ja-JP" dirty="0"/>
          </a:p>
          <a:p>
            <a:r>
              <a:rPr kumimoji="1" lang="en-US" altLang="ja-JP" dirty="0"/>
              <a:t>Arduino</a:t>
            </a:r>
            <a:r>
              <a:rPr kumimoji="1" lang="ja-JP" altLang="en-US" dirty="0"/>
              <a:t>については</a:t>
            </a:r>
            <a:r>
              <a:rPr kumimoji="1" lang="ja-JP" altLang="ja-JP" sz="1200" kern="1200" dirty="0">
                <a:solidFill>
                  <a:schemeClr val="tx1"/>
                </a:solidFill>
                <a:effectLst/>
                <a:latin typeface="+mn-lt"/>
                <a:ea typeface="+mn-ea"/>
                <a:cs typeface="+mn-cs"/>
              </a:rPr>
              <a:t>詳しくはウィキペディア（</a:t>
            </a:r>
            <a:r>
              <a:rPr kumimoji="1" lang="en-US" altLang="ja-JP" sz="1200" kern="1200" dirty="0">
                <a:solidFill>
                  <a:schemeClr val="tx1"/>
                </a:solidFill>
                <a:effectLst/>
                <a:latin typeface="+mn-lt"/>
                <a:ea typeface="+mn-ea"/>
                <a:cs typeface="+mn-cs"/>
              </a:rPr>
              <a:t>Wikipedia</a:t>
            </a:r>
            <a:r>
              <a:rPr kumimoji="1" lang="ja-JP" altLang="ja-JP" sz="1200" kern="1200" dirty="0">
                <a:solidFill>
                  <a:schemeClr val="tx1"/>
                </a:solidFill>
                <a:effectLst/>
                <a:latin typeface="+mn-lt"/>
                <a:ea typeface="+mn-ea"/>
                <a:cs typeface="+mn-cs"/>
              </a:rPr>
              <a:t>）参照</a:t>
            </a:r>
            <a:endParaRPr kumimoji="1" lang="en-US" altLang="ja-JP" sz="1200" kern="1200" dirty="0">
              <a:solidFill>
                <a:schemeClr val="tx1"/>
              </a:solidFill>
              <a:effectLst/>
              <a:latin typeface="+mn-lt"/>
              <a:ea typeface="+mn-ea"/>
              <a:cs typeface="+mn-cs"/>
            </a:endParaRPr>
          </a:p>
          <a:p>
            <a:r>
              <a:rPr kumimoji="1" lang="en-US" altLang="ja-JP" sz="1200" u="sng" kern="1200" dirty="0">
                <a:solidFill>
                  <a:schemeClr val="tx1"/>
                </a:solidFill>
                <a:effectLst/>
                <a:latin typeface="+mn-lt"/>
                <a:ea typeface="+mn-ea"/>
                <a:cs typeface="+mn-cs"/>
                <a:hlinkClick r:id="rId3"/>
              </a:rPr>
              <a:t>https://ja.wikipedia.org/wiki/Arduino</a:t>
            </a:r>
            <a:r>
              <a:rPr kumimoji="1" lang="en-US" altLang="ja-JP" sz="1200" kern="1200" dirty="0">
                <a:solidFill>
                  <a:schemeClr val="tx1"/>
                </a:solidFill>
                <a:effectLst/>
                <a:latin typeface="+mn-lt"/>
                <a:ea typeface="+mn-ea"/>
                <a:cs typeface="+mn-cs"/>
              </a:rPr>
              <a:t> </a:t>
            </a:r>
          </a:p>
          <a:p>
            <a:endParaRPr kumimoji="1" lang="en-US" altLang="ja-JP" sz="1200" kern="1200" dirty="0">
              <a:solidFill>
                <a:schemeClr val="tx1"/>
              </a:solidFill>
              <a:effectLst/>
              <a:latin typeface="+mn-lt"/>
              <a:ea typeface="+mn-ea"/>
              <a:cs typeface="+mn-cs"/>
            </a:endParaRPr>
          </a:p>
          <a:p>
            <a:r>
              <a:rPr kumimoji="1" lang="en-US" altLang="ja-JP" b="1" dirty="0"/>
              <a:t>Arduino IDE</a:t>
            </a:r>
          </a:p>
          <a:p>
            <a:r>
              <a:rPr kumimoji="1" lang="en-US" altLang="ja-JP" dirty="0"/>
              <a:t>IDE</a:t>
            </a:r>
            <a:r>
              <a:rPr kumimoji="1" lang="ja-JP" altLang="en-US" dirty="0"/>
              <a:t>＝</a:t>
            </a:r>
            <a:r>
              <a:rPr kumimoji="1" lang="en-US" altLang="ja-JP" sz="1200" kern="1200" dirty="0">
                <a:solidFill>
                  <a:schemeClr val="tx1"/>
                </a:solidFill>
                <a:effectLst/>
                <a:latin typeface="+mn-lt"/>
                <a:ea typeface="+mn-ea"/>
                <a:cs typeface="+mn-cs"/>
              </a:rPr>
              <a:t>Integrated Development Environment</a:t>
            </a:r>
          </a:p>
          <a:p>
            <a:r>
              <a:rPr kumimoji="1" lang="en-US" altLang="ja-JP" dirty="0"/>
              <a:t>Arduino</a:t>
            </a:r>
            <a:r>
              <a:rPr kumimoji="1" lang="ja-JP" altLang="en-US" dirty="0"/>
              <a:t>の統合開発環境はクロスプラットフォームの</a:t>
            </a:r>
            <a:r>
              <a:rPr kumimoji="1" lang="en-US" altLang="ja-JP" dirty="0"/>
              <a:t>Java</a:t>
            </a:r>
            <a:r>
              <a:rPr kumimoji="1" lang="ja-JP" altLang="en-US" dirty="0"/>
              <a:t>アプリケーションであり、エディター、コンパイラー、基板へのファームウェア転送機能などを含む。その内部では</a:t>
            </a:r>
            <a:r>
              <a:rPr kumimoji="1" lang="en-US" altLang="ja-JP" dirty="0"/>
              <a:t>C</a:t>
            </a:r>
            <a:r>
              <a:rPr kumimoji="1" lang="ja-JP" altLang="en-US" dirty="0"/>
              <a:t>言語のコンパイラー</a:t>
            </a:r>
            <a:r>
              <a:rPr kumimoji="1" lang="en-US" altLang="ja-JP" dirty="0" err="1"/>
              <a:t>gcc</a:t>
            </a:r>
            <a:r>
              <a:rPr kumimoji="1" lang="ja-JP" altLang="en-US" dirty="0"/>
              <a:t>やアップロードプログラム</a:t>
            </a:r>
            <a:r>
              <a:rPr kumimoji="1" lang="en-US" altLang="ja-JP" dirty="0" err="1"/>
              <a:t>avrdude</a:t>
            </a:r>
            <a:r>
              <a:rPr kumimoji="1" lang="ja-JP" altLang="en-US" dirty="0"/>
              <a:t>が使用されている。</a:t>
            </a:r>
            <a:endParaRPr kumimoji="1" lang="en-US" altLang="ja-JP" dirty="0"/>
          </a:p>
          <a:p>
            <a:endParaRPr kumimoji="1" lang="ja-JP" altLang="en-US" dirty="0"/>
          </a:p>
          <a:p>
            <a:r>
              <a:rPr kumimoji="1" lang="ja-JP" altLang="en-US" dirty="0"/>
              <a:t>開発環境は </a:t>
            </a:r>
            <a:r>
              <a:rPr kumimoji="1" lang="en-US" altLang="ja-JP" dirty="0"/>
              <a:t>Processing </a:t>
            </a:r>
            <a:r>
              <a:rPr kumimoji="1" lang="ja-JP" altLang="en-US" dirty="0"/>
              <a:t>ベースで、ソフトウェア開発に不慣れなアーティストでも容易にプログラミングできるよう設計されている。プログラミング言語は </a:t>
            </a:r>
            <a:r>
              <a:rPr kumimoji="1" lang="en-US" altLang="ja-JP" dirty="0"/>
              <a:t>Wiring </a:t>
            </a:r>
            <a:r>
              <a:rPr kumimoji="1" lang="ja-JP" altLang="en-US" dirty="0"/>
              <a:t>から派生したもので、</a:t>
            </a:r>
            <a:r>
              <a:rPr kumimoji="1" lang="en-US" altLang="ja-JP" dirty="0"/>
              <a:t>C</a:t>
            </a:r>
            <a:r>
              <a:rPr kumimoji="1" lang="ja-JP" altLang="en-US" dirty="0"/>
              <a:t>言語風の構文で制限の多い基板向けに最適化されている。</a:t>
            </a:r>
            <a:r>
              <a:rPr kumimoji="1" lang="en-US" altLang="ja-JP" dirty="0"/>
              <a:t>Arduino</a:t>
            </a:r>
            <a:r>
              <a:rPr kumimoji="1" lang="ja-JP" altLang="en-US" dirty="0"/>
              <a:t>ではプログラムをスケッチと呼ぶ。典型的な最初のスケッチは、単純に</a:t>
            </a:r>
            <a:r>
              <a:rPr kumimoji="1" lang="en-US" altLang="ja-JP" dirty="0"/>
              <a:t>LED</a:t>
            </a:r>
            <a:r>
              <a:rPr kumimoji="1" lang="ja-JP" altLang="en-US" dirty="0"/>
              <a:t>を点滅させる</a:t>
            </a:r>
            <a:r>
              <a:rPr kumimoji="1" lang="en-US" altLang="ja-JP" dirty="0"/>
              <a:t>"blink"</a:t>
            </a:r>
            <a:r>
              <a:rPr kumimoji="1" lang="ja-JP" altLang="en-US" dirty="0"/>
              <a:t>というものである。</a:t>
            </a:r>
            <a:endParaRPr kumimoji="1" lang="en-US" altLang="ja-JP" dirty="0"/>
          </a:p>
          <a:p>
            <a:endParaRPr kumimoji="1" lang="en-US" altLang="ja-JP" dirty="0"/>
          </a:p>
          <a:p>
            <a:r>
              <a:rPr kumimoji="1" lang="ja-JP" altLang="en-US" b="1" dirty="0"/>
              <a:t>シールド</a:t>
            </a:r>
          </a:p>
          <a:p>
            <a:r>
              <a:rPr kumimoji="1" lang="en-US" altLang="ja-JP" dirty="0"/>
              <a:t>Arduino </a:t>
            </a:r>
            <a:r>
              <a:rPr kumimoji="1" lang="ja-JP" altLang="en-US" dirty="0"/>
              <a:t>の上に積み上げて使用する基盤（シールド）は、</a:t>
            </a:r>
            <a:r>
              <a:rPr kumimoji="1" lang="en-US" altLang="ja-JP" dirty="0"/>
              <a:t>Arduino </a:t>
            </a:r>
            <a:r>
              <a:rPr kumimoji="1" lang="ja-JP" altLang="en-US" dirty="0"/>
              <a:t>およびサードパーティーからいろいろと発売されている。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30</a:t>
            </a:fld>
            <a:endParaRPr kumimoji="1" lang="ja-JP" altLang="en-US" dirty="0"/>
          </a:p>
        </p:txBody>
      </p:sp>
    </p:spTree>
    <p:extLst>
      <p:ext uri="{BB962C8B-B14F-4D97-AF65-F5344CB8AC3E}">
        <p14:creationId xmlns:p14="http://schemas.microsoft.com/office/powerpoint/2010/main" val="358807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1" i="0" kern="1200" dirty="0">
                <a:solidFill>
                  <a:schemeClr val="tx1"/>
                </a:solidFill>
                <a:effectLst/>
                <a:latin typeface="+mn-lt"/>
                <a:ea typeface="+mn-ea"/>
                <a:cs typeface="+mn-cs"/>
              </a:rPr>
              <a:t>Arduino</a:t>
            </a:r>
            <a:r>
              <a:rPr kumimoji="1" lang="ja-JP" altLang="en-US" sz="1200" b="1" i="0" kern="1200" dirty="0">
                <a:solidFill>
                  <a:schemeClr val="tx1"/>
                </a:solidFill>
                <a:effectLst/>
                <a:latin typeface="+mn-lt"/>
                <a:ea typeface="+mn-ea"/>
                <a:cs typeface="+mn-cs"/>
              </a:rPr>
              <a:t>について</a:t>
            </a:r>
            <a:endParaRPr kumimoji="1" lang="en-US" altLang="ja-JP" sz="1200" b="1"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Arduino </a:t>
            </a:r>
            <a:r>
              <a:rPr kumimoji="1" lang="ja-JP" altLang="en-US" sz="1200" b="0" i="0" kern="1200" dirty="0">
                <a:solidFill>
                  <a:schemeClr val="tx1"/>
                </a:solidFill>
                <a:effectLst/>
                <a:latin typeface="+mn-lt"/>
                <a:ea typeface="+mn-ea"/>
                <a:cs typeface="+mn-cs"/>
              </a:rPr>
              <a:t>は</a:t>
            </a:r>
            <a:r>
              <a:rPr kumimoji="1" lang="ja-JP" altLang="en-US" sz="1200" b="0" i="0" u="none" strike="noStrike" kern="1200" dirty="0">
                <a:solidFill>
                  <a:schemeClr val="tx1"/>
                </a:solidFill>
                <a:effectLst/>
                <a:latin typeface="+mn-lt"/>
                <a:ea typeface="+mn-ea"/>
                <a:cs typeface="+mn-cs"/>
              </a:rPr>
              <a:t>ワンボードマイコンの一種でオープンソースハードウェアともいわれる。</a:t>
            </a:r>
            <a:endParaRPr kumimoji="1" lang="en-US" altLang="ja-JP" sz="1200" b="0" i="0" u="none" strike="noStrike"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組み立て済みの基板を購入することもできるほか、誰でも自分の手で </a:t>
            </a:r>
            <a:r>
              <a:rPr kumimoji="1" lang="en-US" altLang="ja-JP" sz="1200" b="0" i="0" kern="1200" dirty="0">
                <a:solidFill>
                  <a:schemeClr val="tx1"/>
                </a:solidFill>
                <a:effectLst/>
                <a:latin typeface="+mn-lt"/>
                <a:ea typeface="+mn-ea"/>
                <a:cs typeface="+mn-cs"/>
              </a:rPr>
              <a:t>Arduino </a:t>
            </a:r>
            <a:r>
              <a:rPr kumimoji="1" lang="ja-JP" altLang="en-US" sz="1200" b="0" i="0" kern="1200" dirty="0">
                <a:solidFill>
                  <a:schemeClr val="tx1"/>
                </a:solidFill>
                <a:effectLst/>
                <a:latin typeface="+mn-lt"/>
                <a:ea typeface="+mn-ea"/>
                <a:cs typeface="+mn-cs"/>
              </a:rPr>
              <a:t>を組み立てることができる。</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2010</a:t>
            </a:r>
            <a:r>
              <a:rPr kumimoji="1" lang="ja-JP" altLang="en-US" sz="1200" b="0" i="0" kern="1200" dirty="0">
                <a:solidFill>
                  <a:schemeClr val="tx1"/>
                </a:solidFill>
                <a:effectLst/>
                <a:latin typeface="+mn-lt"/>
                <a:ea typeface="+mn-ea"/>
                <a:cs typeface="+mn-cs"/>
              </a:rPr>
              <a:t>年以降、入門用</a:t>
            </a:r>
            <a:r>
              <a:rPr kumimoji="1" lang="en-US" altLang="ja-JP" sz="1200" b="0" i="0" kern="1200" dirty="0">
                <a:solidFill>
                  <a:schemeClr val="tx1"/>
                </a:solidFill>
                <a:effectLst/>
                <a:latin typeface="+mn-lt"/>
                <a:ea typeface="+mn-ea"/>
                <a:cs typeface="+mn-cs"/>
              </a:rPr>
              <a:t>IoT</a:t>
            </a:r>
            <a:r>
              <a:rPr kumimoji="1" lang="ja-JP" altLang="en-US" sz="1200" b="0" i="0" kern="1200" dirty="0">
                <a:solidFill>
                  <a:schemeClr val="tx1"/>
                </a:solidFill>
                <a:effectLst/>
                <a:latin typeface="+mn-lt"/>
                <a:ea typeface="+mn-ea"/>
                <a:cs typeface="+mn-cs"/>
              </a:rPr>
              <a:t>機器の定番として扱われるようになり、世界的な人気度では</a:t>
            </a:r>
            <a:r>
              <a:rPr kumimoji="1" lang="en-US" altLang="ja-JP" sz="1200" b="0" i="0" kern="1200" dirty="0">
                <a:solidFill>
                  <a:schemeClr val="tx1"/>
                </a:solidFill>
                <a:effectLst/>
                <a:latin typeface="+mn-lt"/>
                <a:ea typeface="+mn-ea"/>
                <a:cs typeface="+mn-cs"/>
              </a:rPr>
              <a:t>Raspberry</a:t>
            </a:r>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Pi</a:t>
            </a:r>
            <a:r>
              <a:rPr kumimoji="1" lang="ja-JP" altLang="en-US" sz="1200" b="0" i="0" kern="1200" dirty="0">
                <a:solidFill>
                  <a:schemeClr val="tx1"/>
                </a:solidFill>
                <a:effectLst/>
                <a:latin typeface="+mn-lt"/>
                <a:ea typeface="+mn-ea"/>
                <a:cs typeface="+mn-cs"/>
              </a:rPr>
              <a:t>と双璧を成している。</a:t>
            </a:r>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Arduino</a:t>
            </a:r>
            <a:r>
              <a:rPr kumimoji="1" lang="ja-JP" altLang="en-US" sz="1200" b="0" i="0" kern="1200" dirty="0">
                <a:solidFill>
                  <a:schemeClr val="tx1"/>
                </a:solidFill>
                <a:effectLst/>
                <a:latin typeface="+mn-lt"/>
                <a:ea typeface="+mn-ea"/>
                <a:cs typeface="+mn-cs"/>
              </a:rPr>
              <a:t>プロジェクトは</a:t>
            </a:r>
            <a:r>
              <a:rPr kumimoji="1" lang="en-US" altLang="ja-JP" sz="1200" b="0" i="0" kern="1200" dirty="0">
                <a:solidFill>
                  <a:schemeClr val="tx1"/>
                </a:solidFill>
                <a:effectLst/>
                <a:latin typeface="+mn-lt"/>
                <a:ea typeface="+mn-ea"/>
                <a:cs typeface="+mn-cs"/>
              </a:rPr>
              <a:t>2005</a:t>
            </a:r>
            <a:r>
              <a:rPr kumimoji="1" lang="ja-JP" altLang="en-US" sz="1200" b="0" i="0" kern="1200" dirty="0">
                <a:solidFill>
                  <a:schemeClr val="tx1"/>
                </a:solidFill>
                <a:effectLst/>
                <a:latin typeface="+mn-lt"/>
                <a:ea typeface="+mn-ea"/>
                <a:cs typeface="+mn-cs"/>
              </a:rPr>
              <a:t>年にイタリアではじまり、当時入手可能だった他の学生向けのロボット製造用コントロールデバイスよりも安価なプロトタイピング・システムを製造することを目的にスタート。</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2008</a:t>
            </a:r>
            <a:r>
              <a:rPr kumimoji="1" lang="ja-JP" altLang="en-US" sz="1200" b="0" i="0" kern="1200" dirty="0">
                <a:solidFill>
                  <a:schemeClr val="tx1"/>
                </a:solidFill>
                <a:effectLst/>
                <a:latin typeface="+mn-lt"/>
                <a:ea typeface="+mn-ea"/>
                <a:cs typeface="+mn-cs"/>
              </a:rPr>
              <a:t>年</a:t>
            </a:r>
            <a:r>
              <a:rPr kumimoji="1" lang="en-US" altLang="ja-JP" sz="1200" b="0" i="0" kern="1200" dirty="0">
                <a:solidFill>
                  <a:schemeClr val="tx1"/>
                </a:solidFill>
                <a:effectLst/>
                <a:latin typeface="+mn-lt"/>
                <a:ea typeface="+mn-ea"/>
                <a:cs typeface="+mn-cs"/>
              </a:rPr>
              <a:t>10</a:t>
            </a:r>
            <a:r>
              <a:rPr kumimoji="1" lang="ja-JP" altLang="en-US" sz="1200" b="0" i="0" kern="1200" dirty="0">
                <a:solidFill>
                  <a:schemeClr val="tx1"/>
                </a:solidFill>
                <a:effectLst/>
                <a:latin typeface="+mn-lt"/>
                <a:ea typeface="+mn-ea"/>
                <a:cs typeface="+mn-cs"/>
              </a:rPr>
              <a:t>月に</a:t>
            </a:r>
            <a:r>
              <a:rPr kumimoji="1" lang="en-US" altLang="ja-JP" sz="1200" b="0" i="0" kern="1200" dirty="0">
                <a:solidFill>
                  <a:schemeClr val="tx1"/>
                </a:solidFill>
                <a:effectLst/>
                <a:latin typeface="+mn-lt"/>
                <a:ea typeface="+mn-ea"/>
                <a:cs typeface="+mn-cs"/>
              </a:rPr>
              <a:t>5</a:t>
            </a:r>
            <a:r>
              <a:rPr kumimoji="1" lang="ja-JP" altLang="en-US" sz="1200" b="0" i="0" kern="1200" dirty="0">
                <a:solidFill>
                  <a:schemeClr val="tx1"/>
                </a:solidFill>
                <a:effectLst/>
                <a:latin typeface="+mn-lt"/>
                <a:ea typeface="+mn-ea"/>
                <a:cs typeface="+mn-cs"/>
              </a:rPr>
              <a:t>万ユニット以上、</a:t>
            </a:r>
            <a:r>
              <a:rPr kumimoji="1" lang="en-US" altLang="ja-JP" sz="1200" b="0" i="0" kern="1200" dirty="0">
                <a:solidFill>
                  <a:schemeClr val="tx1"/>
                </a:solidFill>
                <a:effectLst/>
                <a:latin typeface="+mn-lt"/>
                <a:ea typeface="+mn-ea"/>
                <a:cs typeface="+mn-cs"/>
              </a:rPr>
              <a:t>2011</a:t>
            </a:r>
            <a:r>
              <a:rPr kumimoji="1" lang="ja-JP" altLang="en-US" sz="1200" b="0" i="0" kern="1200" dirty="0">
                <a:solidFill>
                  <a:schemeClr val="tx1"/>
                </a:solidFill>
                <a:effectLst/>
                <a:latin typeface="+mn-lt"/>
                <a:ea typeface="+mn-ea"/>
                <a:cs typeface="+mn-cs"/>
              </a:rPr>
              <a:t>年</a:t>
            </a:r>
            <a:r>
              <a:rPr kumimoji="1" lang="en-US" altLang="ja-JP" sz="1200" b="0" i="0" kern="1200" dirty="0">
                <a:solidFill>
                  <a:schemeClr val="tx1"/>
                </a:solidFill>
                <a:effectLst/>
                <a:latin typeface="+mn-lt"/>
                <a:ea typeface="+mn-ea"/>
                <a:cs typeface="+mn-cs"/>
              </a:rPr>
              <a:t>2</a:t>
            </a:r>
            <a:r>
              <a:rPr kumimoji="1" lang="ja-JP" altLang="en-US" sz="1200" b="0" i="0" kern="1200" dirty="0">
                <a:solidFill>
                  <a:schemeClr val="tx1"/>
                </a:solidFill>
                <a:effectLst/>
                <a:latin typeface="+mn-lt"/>
                <a:ea typeface="+mn-ea"/>
                <a:cs typeface="+mn-cs"/>
              </a:rPr>
              <a:t>月に</a:t>
            </a:r>
            <a:r>
              <a:rPr kumimoji="1" lang="en-US" altLang="ja-JP" sz="1200" b="0" i="0" kern="1200" dirty="0">
                <a:solidFill>
                  <a:schemeClr val="tx1"/>
                </a:solidFill>
                <a:effectLst/>
                <a:latin typeface="+mn-lt"/>
                <a:ea typeface="+mn-ea"/>
                <a:cs typeface="+mn-cs"/>
              </a:rPr>
              <a:t>15</a:t>
            </a:r>
            <a:r>
              <a:rPr kumimoji="1" lang="ja-JP" altLang="en-US" sz="1200" b="0" i="0" kern="1200" dirty="0">
                <a:solidFill>
                  <a:schemeClr val="tx1"/>
                </a:solidFill>
                <a:effectLst/>
                <a:latin typeface="+mn-lt"/>
                <a:ea typeface="+mn-ea"/>
                <a:cs typeface="+mn-cs"/>
              </a:rPr>
              <a:t>万台、</a:t>
            </a:r>
            <a:r>
              <a:rPr kumimoji="1" lang="en-US" altLang="ja-JP" sz="1200" b="0" i="0" kern="1200" dirty="0">
                <a:solidFill>
                  <a:schemeClr val="tx1"/>
                </a:solidFill>
                <a:effectLst/>
                <a:latin typeface="+mn-lt"/>
                <a:ea typeface="+mn-ea"/>
                <a:cs typeface="+mn-cs"/>
              </a:rPr>
              <a:t>2013</a:t>
            </a:r>
            <a:r>
              <a:rPr kumimoji="1" lang="ja-JP" altLang="en-US" sz="1200" b="0" i="0" kern="1200" dirty="0">
                <a:solidFill>
                  <a:schemeClr val="tx1"/>
                </a:solidFill>
                <a:effectLst/>
                <a:latin typeface="+mn-lt"/>
                <a:ea typeface="+mn-ea"/>
                <a:cs typeface="+mn-cs"/>
              </a:rPr>
              <a:t>年に</a:t>
            </a:r>
            <a:r>
              <a:rPr kumimoji="1" lang="en-US" altLang="ja-JP" sz="1200" b="0" i="0" kern="1200" dirty="0">
                <a:solidFill>
                  <a:schemeClr val="tx1"/>
                </a:solidFill>
                <a:effectLst/>
                <a:latin typeface="+mn-lt"/>
                <a:ea typeface="+mn-ea"/>
                <a:cs typeface="+mn-cs"/>
              </a:rPr>
              <a:t>70</a:t>
            </a:r>
            <a:r>
              <a:rPr kumimoji="1" lang="ja-JP" altLang="en-US" sz="1200" b="0" i="0" kern="1200" dirty="0">
                <a:solidFill>
                  <a:schemeClr val="tx1"/>
                </a:solidFill>
                <a:effectLst/>
                <a:latin typeface="+mn-lt"/>
                <a:ea typeface="+mn-ea"/>
                <a:cs typeface="+mn-cs"/>
              </a:rPr>
              <a:t>万代以上が販売されている。</a:t>
            </a:r>
            <a:endParaRPr kumimoji="1" lang="en-US" altLang="ja-JP" sz="1200" b="0" i="0" kern="1200" dirty="0">
              <a:solidFill>
                <a:schemeClr val="tx1"/>
              </a:solidFill>
              <a:effectLst/>
              <a:latin typeface="+mn-lt"/>
              <a:ea typeface="+mn-ea"/>
              <a:cs typeface="+mn-cs"/>
            </a:endParaRPr>
          </a:p>
          <a:p>
            <a:endParaRPr kumimoji="1" lang="en-US" altLang="ja-JP" dirty="0"/>
          </a:p>
          <a:p>
            <a:r>
              <a:rPr kumimoji="1" lang="en-US" altLang="ja-JP" dirty="0"/>
              <a:t>Arduino</a:t>
            </a:r>
            <a:r>
              <a:rPr kumimoji="1" lang="ja-JP" altLang="en-US" dirty="0"/>
              <a:t>については</a:t>
            </a:r>
            <a:r>
              <a:rPr kumimoji="1" lang="ja-JP" altLang="ja-JP" sz="1200" kern="1200" dirty="0">
                <a:solidFill>
                  <a:schemeClr val="tx1"/>
                </a:solidFill>
                <a:effectLst/>
                <a:latin typeface="+mn-lt"/>
                <a:ea typeface="+mn-ea"/>
                <a:cs typeface="+mn-cs"/>
              </a:rPr>
              <a:t>詳しくはウィキペディア（</a:t>
            </a:r>
            <a:r>
              <a:rPr kumimoji="1" lang="en-US" altLang="ja-JP" sz="1200" kern="1200" dirty="0">
                <a:solidFill>
                  <a:schemeClr val="tx1"/>
                </a:solidFill>
                <a:effectLst/>
                <a:latin typeface="+mn-lt"/>
                <a:ea typeface="+mn-ea"/>
                <a:cs typeface="+mn-cs"/>
              </a:rPr>
              <a:t>Wikipedia</a:t>
            </a:r>
            <a:r>
              <a:rPr kumimoji="1" lang="ja-JP" altLang="ja-JP" sz="1200" kern="1200" dirty="0">
                <a:solidFill>
                  <a:schemeClr val="tx1"/>
                </a:solidFill>
                <a:effectLst/>
                <a:latin typeface="+mn-lt"/>
                <a:ea typeface="+mn-ea"/>
                <a:cs typeface="+mn-cs"/>
              </a:rPr>
              <a:t>）参照</a:t>
            </a:r>
            <a:endParaRPr kumimoji="1" lang="en-US" altLang="ja-JP" sz="1200" kern="1200" dirty="0">
              <a:solidFill>
                <a:schemeClr val="tx1"/>
              </a:solidFill>
              <a:effectLst/>
              <a:latin typeface="+mn-lt"/>
              <a:ea typeface="+mn-ea"/>
              <a:cs typeface="+mn-cs"/>
            </a:endParaRPr>
          </a:p>
          <a:p>
            <a:r>
              <a:rPr kumimoji="1" lang="en-US" altLang="ja-JP" sz="1200" u="sng" kern="1200" dirty="0">
                <a:solidFill>
                  <a:schemeClr val="tx1"/>
                </a:solidFill>
                <a:effectLst/>
                <a:latin typeface="+mn-lt"/>
                <a:ea typeface="+mn-ea"/>
                <a:cs typeface="+mn-cs"/>
                <a:hlinkClick r:id="rId3"/>
              </a:rPr>
              <a:t>https://ja.wikipedia.org/wiki/Arduino</a:t>
            </a:r>
            <a:r>
              <a:rPr kumimoji="1" lang="en-US" altLang="ja-JP" sz="1200" kern="1200" dirty="0">
                <a:solidFill>
                  <a:schemeClr val="tx1"/>
                </a:solidFill>
                <a:effectLst/>
                <a:latin typeface="+mn-lt"/>
                <a:ea typeface="+mn-ea"/>
                <a:cs typeface="+mn-cs"/>
              </a:rPr>
              <a:t> </a:t>
            </a:r>
          </a:p>
          <a:p>
            <a:endParaRPr kumimoji="1" lang="en-US" altLang="ja-JP" sz="1200" kern="1200" dirty="0">
              <a:solidFill>
                <a:schemeClr val="tx1"/>
              </a:solidFill>
              <a:effectLst/>
              <a:latin typeface="+mn-lt"/>
              <a:ea typeface="+mn-ea"/>
              <a:cs typeface="+mn-cs"/>
            </a:endParaRPr>
          </a:p>
          <a:p>
            <a:r>
              <a:rPr kumimoji="1" lang="en-US" altLang="ja-JP" b="1" dirty="0"/>
              <a:t>Arduino IDE</a:t>
            </a:r>
          </a:p>
          <a:p>
            <a:r>
              <a:rPr kumimoji="1" lang="en-US" altLang="ja-JP" dirty="0"/>
              <a:t>IDE</a:t>
            </a:r>
            <a:r>
              <a:rPr kumimoji="1" lang="ja-JP" altLang="en-US" dirty="0"/>
              <a:t>＝</a:t>
            </a:r>
            <a:r>
              <a:rPr kumimoji="1" lang="en-US" altLang="ja-JP" sz="1200" kern="1200" dirty="0">
                <a:solidFill>
                  <a:schemeClr val="tx1"/>
                </a:solidFill>
                <a:effectLst/>
                <a:latin typeface="+mn-lt"/>
                <a:ea typeface="+mn-ea"/>
                <a:cs typeface="+mn-cs"/>
              </a:rPr>
              <a:t>Integrated Development Environment</a:t>
            </a:r>
          </a:p>
          <a:p>
            <a:r>
              <a:rPr kumimoji="1" lang="en-US" altLang="ja-JP" dirty="0"/>
              <a:t>Arduino</a:t>
            </a:r>
            <a:r>
              <a:rPr kumimoji="1" lang="ja-JP" altLang="en-US" dirty="0"/>
              <a:t>の統合開発環境はクロスプラットフォームの</a:t>
            </a:r>
            <a:r>
              <a:rPr kumimoji="1" lang="en-US" altLang="ja-JP" dirty="0"/>
              <a:t>Java</a:t>
            </a:r>
            <a:r>
              <a:rPr kumimoji="1" lang="ja-JP" altLang="en-US" dirty="0"/>
              <a:t>アプリケーションであり、エディター、コンパイラー、基板へのファームウェア転送機能などを含む。その内部では</a:t>
            </a:r>
            <a:r>
              <a:rPr kumimoji="1" lang="en-US" altLang="ja-JP" dirty="0"/>
              <a:t>C</a:t>
            </a:r>
            <a:r>
              <a:rPr kumimoji="1" lang="ja-JP" altLang="en-US" dirty="0"/>
              <a:t>言語のコンパイラー</a:t>
            </a:r>
            <a:r>
              <a:rPr kumimoji="1" lang="en-US" altLang="ja-JP" dirty="0" err="1"/>
              <a:t>gcc</a:t>
            </a:r>
            <a:r>
              <a:rPr kumimoji="1" lang="ja-JP" altLang="en-US" dirty="0"/>
              <a:t>やアップロードプログラム</a:t>
            </a:r>
            <a:r>
              <a:rPr kumimoji="1" lang="en-US" altLang="ja-JP" dirty="0" err="1"/>
              <a:t>avrdude</a:t>
            </a:r>
            <a:r>
              <a:rPr kumimoji="1" lang="ja-JP" altLang="en-US" dirty="0"/>
              <a:t>が使用されている。</a:t>
            </a:r>
            <a:endParaRPr kumimoji="1" lang="en-US" altLang="ja-JP" dirty="0"/>
          </a:p>
          <a:p>
            <a:endParaRPr kumimoji="1" lang="ja-JP" altLang="en-US" dirty="0"/>
          </a:p>
          <a:p>
            <a:r>
              <a:rPr kumimoji="1" lang="ja-JP" altLang="en-US" dirty="0"/>
              <a:t>開発環境は </a:t>
            </a:r>
            <a:r>
              <a:rPr kumimoji="1" lang="en-US" altLang="ja-JP" dirty="0"/>
              <a:t>Processing </a:t>
            </a:r>
            <a:r>
              <a:rPr kumimoji="1" lang="ja-JP" altLang="en-US" dirty="0"/>
              <a:t>ベースで、ソフトウェア開発に不慣れなアーティストでも容易にプログラミングできるよう設計されている。プログラミング言語は </a:t>
            </a:r>
            <a:r>
              <a:rPr kumimoji="1" lang="en-US" altLang="ja-JP" dirty="0"/>
              <a:t>Wiring </a:t>
            </a:r>
            <a:r>
              <a:rPr kumimoji="1" lang="ja-JP" altLang="en-US" dirty="0"/>
              <a:t>から派生したもので、</a:t>
            </a:r>
            <a:r>
              <a:rPr kumimoji="1" lang="en-US" altLang="ja-JP" dirty="0"/>
              <a:t>C</a:t>
            </a:r>
            <a:r>
              <a:rPr kumimoji="1" lang="ja-JP" altLang="en-US" dirty="0"/>
              <a:t>言語風の構文で制限の多い基板向けに最適化されている。</a:t>
            </a:r>
            <a:r>
              <a:rPr kumimoji="1" lang="en-US" altLang="ja-JP" dirty="0"/>
              <a:t>Arduino</a:t>
            </a:r>
            <a:r>
              <a:rPr kumimoji="1" lang="ja-JP" altLang="en-US" dirty="0"/>
              <a:t>ではプログラムをスケッチと呼ぶ。典型的な最初のスケッチは、単純に</a:t>
            </a:r>
            <a:r>
              <a:rPr kumimoji="1" lang="en-US" altLang="ja-JP" dirty="0"/>
              <a:t>LED</a:t>
            </a:r>
            <a:r>
              <a:rPr kumimoji="1" lang="ja-JP" altLang="en-US" dirty="0"/>
              <a:t>を点滅させる</a:t>
            </a:r>
            <a:r>
              <a:rPr kumimoji="1" lang="en-US" altLang="ja-JP" dirty="0"/>
              <a:t>"blink"</a:t>
            </a:r>
            <a:r>
              <a:rPr kumimoji="1" lang="ja-JP" altLang="en-US" dirty="0"/>
              <a:t>というものである。</a:t>
            </a:r>
            <a:endParaRPr kumimoji="1" lang="en-US" altLang="ja-JP" dirty="0"/>
          </a:p>
          <a:p>
            <a:endParaRPr kumimoji="1" lang="en-US" altLang="ja-JP" dirty="0"/>
          </a:p>
          <a:p>
            <a:r>
              <a:rPr kumimoji="1" lang="ja-JP" altLang="en-US" b="1" dirty="0"/>
              <a:t>シールド</a:t>
            </a:r>
          </a:p>
          <a:p>
            <a:r>
              <a:rPr kumimoji="1" lang="en-US" altLang="ja-JP" dirty="0"/>
              <a:t>Arduino </a:t>
            </a:r>
            <a:r>
              <a:rPr kumimoji="1" lang="ja-JP" altLang="en-US" dirty="0"/>
              <a:t>の上に積み上げて使用する基盤（シールド）は、</a:t>
            </a:r>
            <a:r>
              <a:rPr kumimoji="1" lang="en-US" altLang="ja-JP" dirty="0"/>
              <a:t>Arduino </a:t>
            </a:r>
            <a:r>
              <a:rPr kumimoji="1" lang="ja-JP" altLang="en-US" dirty="0"/>
              <a:t>およびサードパーティーからいろいろと発売されている。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31</a:t>
            </a:fld>
            <a:endParaRPr kumimoji="1" lang="ja-JP" altLang="en-US" dirty="0"/>
          </a:p>
        </p:txBody>
      </p:sp>
    </p:spTree>
    <p:extLst>
      <p:ext uri="{BB962C8B-B14F-4D97-AF65-F5344CB8AC3E}">
        <p14:creationId xmlns:p14="http://schemas.microsoft.com/office/powerpoint/2010/main" val="4179387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32</a:t>
            </a:fld>
            <a:endParaRPr kumimoji="1" lang="ja-JP" altLang="en-US" dirty="0"/>
          </a:p>
        </p:txBody>
      </p:sp>
    </p:spTree>
    <p:extLst>
      <p:ext uri="{BB962C8B-B14F-4D97-AF65-F5344CB8AC3E}">
        <p14:creationId xmlns:p14="http://schemas.microsoft.com/office/powerpoint/2010/main" val="3671442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33</a:t>
            </a:fld>
            <a:endParaRPr kumimoji="1" lang="ja-JP" altLang="en-US" dirty="0"/>
          </a:p>
        </p:txBody>
      </p:sp>
    </p:spTree>
    <p:extLst>
      <p:ext uri="{BB962C8B-B14F-4D97-AF65-F5344CB8AC3E}">
        <p14:creationId xmlns:p14="http://schemas.microsoft.com/office/powerpoint/2010/main" val="335043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Youtube</a:t>
            </a:r>
            <a:r>
              <a:rPr kumimoji="1" lang="ja-JP" altLang="en-US" dirty="0"/>
              <a:t>で見てもらう前提ですが、オフライン想定で</a:t>
            </a:r>
            <a:r>
              <a:rPr kumimoji="1" lang="en-US" altLang="ja-JP" dirty="0" err="1"/>
              <a:t>Youtube</a:t>
            </a:r>
            <a:r>
              <a:rPr kumimoji="1" lang="ja-JP" altLang="en-US" dirty="0"/>
              <a:t>の動画をダウンロードしています（本来の使い方ではありませんのでご注意ください）</a:t>
            </a:r>
            <a:endParaRPr kumimoji="1" lang="en-US" altLang="ja-JP" dirty="0"/>
          </a:p>
          <a:p>
            <a:r>
              <a:rPr kumimoji="1" lang="ja-JP" altLang="en-US" dirty="0"/>
              <a:t>こちらはフルバージョンです。必要に応じてどちらかをご利用ください。</a:t>
            </a:r>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4</a:t>
            </a:fld>
            <a:endParaRPr kumimoji="1" lang="ja-JP" altLang="en-US" dirty="0"/>
          </a:p>
        </p:txBody>
      </p:sp>
    </p:spTree>
    <p:extLst>
      <p:ext uri="{BB962C8B-B14F-4D97-AF65-F5344CB8AC3E}">
        <p14:creationId xmlns:p14="http://schemas.microsoft.com/office/powerpoint/2010/main" val="7038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5</a:t>
            </a:fld>
            <a:endParaRPr kumimoji="1" lang="ja-JP" altLang="en-US" dirty="0"/>
          </a:p>
        </p:txBody>
      </p:sp>
    </p:spTree>
    <p:extLst>
      <p:ext uri="{BB962C8B-B14F-4D97-AF65-F5344CB8AC3E}">
        <p14:creationId xmlns:p14="http://schemas.microsoft.com/office/powerpoint/2010/main" val="160518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6</a:t>
            </a:fld>
            <a:endParaRPr kumimoji="1" lang="ja-JP" altLang="en-US" dirty="0"/>
          </a:p>
        </p:txBody>
      </p:sp>
    </p:spTree>
    <p:extLst>
      <p:ext uri="{BB962C8B-B14F-4D97-AF65-F5344CB8AC3E}">
        <p14:creationId xmlns:p14="http://schemas.microsoft.com/office/powerpoint/2010/main" val="992017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7</a:t>
            </a:fld>
            <a:endParaRPr kumimoji="1" lang="ja-JP" altLang="en-US" dirty="0"/>
          </a:p>
        </p:txBody>
      </p:sp>
    </p:spTree>
    <p:extLst>
      <p:ext uri="{BB962C8B-B14F-4D97-AF65-F5344CB8AC3E}">
        <p14:creationId xmlns:p14="http://schemas.microsoft.com/office/powerpoint/2010/main" val="3553841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8</a:t>
            </a:fld>
            <a:endParaRPr kumimoji="1" lang="ja-JP" altLang="en-US" dirty="0"/>
          </a:p>
        </p:txBody>
      </p:sp>
    </p:spTree>
    <p:extLst>
      <p:ext uri="{BB962C8B-B14F-4D97-AF65-F5344CB8AC3E}">
        <p14:creationId xmlns:p14="http://schemas.microsoft.com/office/powerpoint/2010/main" val="1293359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9</a:t>
            </a:fld>
            <a:endParaRPr kumimoji="1" lang="ja-JP" altLang="en-US" dirty="0"/>
          </a:p>
        </p:txBody>
      </p:sp>
    </p:spTree>
    <p:extLst>
      <p:ext uri="{BB962C8B-B14F-4D97-AF65-F5344CB8AC3E}">
        <p14:creationId xmlns:p14="http://schemas.microsoft.com/office/powerpoint/2010/main" val="2967692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371600" y="3692624"/>
            <a:ext cx="6400800" cy="1752600"/>
          </a:xfrm>
          <a:prstGeom prst="rect">
            <a:avLst/>
          </a:prstGeom>
        </p:spPr>
        <p:txBody>
          <a:bodyPr anchor="ct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マスター サブタイトルの書式設定</a:t>
            </a:r>
          </a:p>
        </p:txBody>
      </p:sp>
      <p:sp>
        <p:nvSpPr>
          <p:cNvPr id="10" name="タイトル 9"/>
          <p:cNvSpPr>
            <a:spLocks noGrp="1"/>
          </p:cNvSpPr>
          <p:nvPr>
            <p:ph type="title"/>
          </p:nvPr>
        </p:nvSpPr>
        <p:spPr>
          <a:xfrm>
            <a:off x="611560" y="1124744"/>
            <a:ext cx="7776864" cy="2232248"/>
          </a:xfrm>
        </p:spPr>
        <p:txBody>
          <a:bodyPr/>
          <a:lstStyle>
            <a:lvl1pPr algn="ctr">
              <a:defRPr sz="4000"/>
            </a:lvl1pPr>
          </a:lstStyle>
          <a:p>
            <a:r>
              <a:rPr kumimoji="1" lang="ja-JP" altLang="en-US"/>
              <a:t>マスター タイトルの書式設定</a:t>
            </a:r>
          </a:p>
        </p:txBody>
      </p:sp>
      <p:sp>
        <p:nvSpPr>
          <p:cNvPr id="4" name="スライド番号プレースホルダー 5"/>
          <p:cNvSpPr>
            <a:spLocks noGrp="1"/>
          </p:cNvSpPr>
          <p:nvPr>
            <p:ph type="sldNum" sz="quarter" idx="4"/>
          </p:nvPr>
        </p:nvSpPr>
        <p:spPr>
          <a:xfrm>
            <a:off x="107624" y="6597353"/>
            <a:ext cx="1080000" cy="228898"/>
          </a:xfrm>
          <a:prstGeom prst="rect">
            <a:avLst/>
          </a:prstGeom>
        </p:spPr>
        <p:txBody>
          <a:bodyPr vert="horz" lIns="91440" tIns="45720" rIns="91440" bIns="45720" rtlCol="0" anchor="ctr"/>
          <a:lstStyle>
            <a:lvl1pPr algn="l">
              <a:defRPr sz="9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Page. </a:t>
            </a:r>
            <a:fld id="{62EF8F29-AC67-40B4-AD8A-4418BC00E71A}" type="slidenum">
              <a:rPr lang="ja-JP" altLang="en-US" b="1" smtClean="0"/>
              <a:pPr/>
              <a:t>‹#›</a:t>
            </a:fld>
            <a:endParaRPr lang="ja-JP" altLang="en-US" b="1" dirty="0"/>
          </a:p>
        </p:txBody>
      </p:sp>
    </p:spTree>
    <p:extLst>
      <p:ext uri="{BB962C8B-B14F-4D97-AF65-F5344CB8AC3E}">
        <p14:creationId xmlns:p14="http://schemas.microsoft.com/office/powerpoint/2010/main" val="408069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8" name="日付プレースホルダー 7"/>
          <p:cNvSpPr>
            <a:spLocks noGrp="1"/>
          </p:cNvSpPr>
          <p:nvPr>
            <p:ph type="dt" sz="half" idx="10"/>
          </p:nvPr>
        </p:nvSpPr>
        <p:spPr/>
        <p:txBody>
          <a:bodyPr/>
          <a:lstStyle/>
          <a:p>
            <a:endParaRPr lang="ja-JP" altLang="en-US" dirty="0"/>
          </a:p>
        </p:txBody>
      </p:sp>
      <p:sp>
        <p:nvSpPr>
          <p:cNvPr id="9" name="フッター プレースホルダー 8"/>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0" name="スライド番号プレースホルダー 9"/>
          <p:cNvSpPr>
            <a:spLocks noGrp="1"/>
          </p:cNvSpPr>
          <p:nvPr>
            <p:ph type="sldNum" sz="quarter" idx="12"/>
          </p:nvPr>
        </p:nvSpPr>
        <p:spPr/>
        <p:txBody>
          <a:bodyPr/>
          <a:lstStyle/>
          <a:p>
            <a:r>
              <a:rPr lang="en-US" altLang="ja-JP"/>
              <a:t>Page. </a:t>
            </a:r>
            <a:fld id="{62EF8F29-AC67-40B4-AD8A-4418BC00E71A}" type="slidenum">
              <a:rPr lang="ja-JP" altLang="en-US" b="1" smtClean="0"/>
              <a:pPr/>
              <a:t>‹#›</a:t>
            </a:fld>
            <a:endParaRPr lang="ja-JP" altLang="en-US" b="1" dirty="0"/>
          </a:p>
        </p:txBody>
      </p:sp>
      <p:sp>
        <p:nvSpPr>
          <p:cNvPr id="11" name="タイトル 10"/>
          <p:cNvSpPr>
            <a:spLocks noGrp="1"/>
          </p:cNvSpPr>
          <p:nvPr>
            <p:ph type="title"/>
          </p:nvPr>
        </p:nvSpPr>
        <p:spPr>
          <a:xfrm>
            <a:off x="251520" y="560377"/>
            <a:ext cx="8568952" cy="636375"/>
          </a:xfrm>
        </p:spPr>
        <p:txBody>
          <a:bodyPr/>
          <a:lstStyle/>
          <a:p>
            <a:r>
              <a:rPr kumimoji="1" lang="ja-JP" altLang="en-US"/>
              <a:t>マスター タイトルの書式設定</a:t>
            </a:r>
          </a:p>
        </p:txBody>
      </p:sp>
      <p:sp>
        <p:nvSpPr>
          <p:cNvPr id="16" name="コンテンツ プレースホルダー 15"/>
          <p:cNvSpPr>
            <a:spLocks noGrp="1"/>
          </p:cNvSpPr>
          <p:nvPr>
            <p:ph sz="quarter" idx="13"/>
          </p:nvPr>
        </p:nvSpPr>
        <p:spPr>
          <a:xfrm>
            <a:off x="611560" y="1268760"/>
            <a:ext cx="7904460" cy="490820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1088455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正方形/長方形 21"/>
          <p:cNvSpPr/>
          <p:nvPr userDrawn="1"/>
        </p:nvSpPr>
        <p:spPr>
          <a:xfrm>
            <a:off x="0" y="6534050"/>
            <a:ext cx="9141098" cy="324000"/>
          </a:xfrm>
          <a:prstGeom prst="rect">
            <a:avLst/>
          </a:prstGeom>
          <a:solidFill>
            <a:srgbClr val="009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userDrawn="1"/>
        </p:nvSpPr>
        <p:spPr>
          <a:xfrm>
            <a:off x="0" y="0"/>
            <a:ext cx="9141098" cy="324000"/>
          </a:xfrm>
          <a:prstGeom prst="rect">
            <a:avLst/>
          </a:prstGeom>
          <a:solidFill>
            <a:srgbClr val="009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プレースホルダー 1"/>
          <p:cNvSpPr>
            <a:spLocks noGrp="1"/>
          </p:cNvSpPr>
          <p:nvPr>
            <p:ph type="title"/>
          </p:nvPr>
        </p:nvSpPr>
        <p:spPr>
          <a:xfrm>
            <a:off x="251520" y="560377"/>
            <a:ext cx="8568952" cy="636375"/>
          </a:xfrm>
          <a:prstGeom prst="rect">
            <a:avLst/>
          </a:prstGeom>
        </p:spPr>
        <p:txBody>
          <a:bodyPr vert="horz" lIns="91440" tIns="45720" rIns="91440" bIns="45720" rtlCol="0" anchor="ctr">
            <a:noAutofit/>
          </a:bodyPr>
          <a:lstStyle/>
          <a:p>
            <a:r>
              <a:rPr kumimoji="1" lang="ja-JP" altLang="en-US" dirty="0"/>
              <a:t>マスター タイトルの書式設定</a:t>
            </a:r>
          </a:p>
        </p:txBody>
      </p:sp>
      <p:sp>
        <p:nvSpPr>
          <p:cNvPr id="6" name="スライド番号プレースホルダー 5"/>
          <p:cNvSpPr>
            <a:spLocks noGrp="1"/>
          </p:cNvSpPr>
          <p:nvPr>
            <p:ph type="sldNum" sz="quarter" idx="4"/>
          </p:nvPr>
        </p:nvSpPr>
        <p:spPr>
          <a:xfrm>
            <a:off x="107624" y="6597353"/>
            <a:ext cx="1080000" cy="228898"/>
          </a:xfrm>
          <a:prstGeom prst="rect">
            <a:avLst/>
          </a:prstGeom>
        </p:spPr>
        <p:txBody>
          <a:bodyPr vert="horz" lIns="91440" tIns="45720" rIns="91440" bIns="45720" rtlCol="0" anchor="ctr"/>
          <a:lstStyle>
            <a:lvl1pPr algn="l">
              <a:defRPr sz="9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a:t>Page. </a:t>
            </a:r>
            <a:fld id="{62EF8F29-AC67-40B4-AD8A-4418BC00E71A}" type="slidenum">
              <a:rPr lang="ja-JP" altLang="en-US" b="1" smtClean="0"/>
              <a:pPr/>
              <a:t>‹#›</a:t>
            </a:fld>
            <a:endParaRPr lang="ja-JP" altLang="en-US" b="1" dirty="0"/>
          </a:p>
        </p:txBody>
      </p:sp>
      <p:sp>
        <p:nvSpPr>
          <p:cNvPr id="9" name="日付プレースホルダー 3"/>
          <p:cNvSpPr>
            <a:spLocks noGrp="1"/>
          </p:cNvSpPr>
          <p:nvPr>
            <p:ph type="dt" sz="half" idx="2"/>
          </p:nvPr>
        </p:nvSpPr>
        <p:spPr>
          <a:xfrm>
            <a:off x="1229574" y="6597352"/>
            <a:ext cx="1110178" cy="228899"/>
          </a:xfrm>
          <a:prstGeom prst="rect">
            <a:avLst/>
          </a:prstGeom>
        </p:spPr>
        <p:txBody>
          <a:bodyPr vert="horz" lIns="91440" tIns="45720" rIns="91440" bIns="45720" rtlCol="0" anchor="ctr"/>
          <a:lstStyle>
            <a:lvl1pPr algn="l">
              <a:defRPr sz="800">
                <a:solidFill>
                  <a:schemeClr val="bg1"/>
                </a:solidFill>
                <a:latin typeface="メイリオ" panose="020B0604030504040204" pitchFamily="50" charset="-128"/>
                <a:ea typeface="メイリオ" panose="020B0604030504040204" pitchFamily="50" charset="-128"/>
              </a:defRPr>
            </a:lvl1pPr>
          </a:lstStyle>
          <a:p>
            <a:endParaRPr lang="ja-JP" altLang="en-US" dirty="0"/>
          </a:p>
        </p:txBody>
      </p:sp>
      <p:sp>
        <p:nvSpPr>
          <p:cNvPr id="4" name="フッター プレースホルダー 3"/>
          <p:cNvSpPr>
            <a:spLocks noGrp="1"/>
          </p:cNvSpPr>
          <p:nvPr>
            <p:ph type="ftr" sz="quarter" idx="3"/>
          </p:nvPr>
        </p:nvSpPr>
        <p:spPr>
          <a:xfrm>
            <a:off x="76618" y="44624"/>
            <a:ext cx="5284688" cy="247476"/>
          </a:xfrm>
          <a:prstGeom prst="rect">
            <a:avLst/>
          </a:prstGeom>
        </p:spPr>
        <p:txBody>
          <a:bodyPr vert="horz" lIns="91440" tIns="45720" rIns="91440" bIns="45720" rtlCol="0" anchor="ctr"/>
          <a:lstStyle>
            <a:lvl1pPr algn="r">
              <a:defRPr sz="1000">
                <a:solidFill>
                  <a:schemeClr val="bg1"/>
                </a:solidFill>
                <a:latin typeface="メイリオ" panose="020B0604030504040204" pitchFamily="50" charset="-128"/>
                <a:ea typeface="メイリオ" panose="020B0604030504040204" pitchFamily="50" charset="-128"/>
              </a:defRPr>
            </a:lvl1p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2" name="フッター プレースホルダー 3"/>
          <p:cNvSpPr txBox="1">
            <a:spLocks/>
          </p:cNvSpPr>
          <p:nvPr userDrawn="1"/>
        </p:nvSpPr>
        <p:spPr>
          <a:xfrm>
            <a:off x="3851920" y="6565900"/>
            <a:ext cx="5284688" cy="247476"/>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bg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800" dirty="0"/>
              <a:t>Copyright©</a:t>
            </a:r>
            <a:r>
              <a:rPr lang="ja-JP" altLang="en-US" sz="800" dirty="0"/>
              <a:t> </a:t>
            </a:r>
            <a:r>
              <a:rPr lang="en-US" altLang="ja-JP" sz="800" dirty="0" err="1"/>
              <a:t>xxxxx</a:t>
            </a:r>
            <a:r>
              <a:rPr lang="en-US" altLang="ja-JP" sz="800" dirty="0"/>
              <a:t>. All rights reserved.</a:t>
            </a:r>
            <a:endParaRPr lang="ja-JP" altLang="en-US" sz="800" dirty="0"/>
          </a:p>
        </p:txBody>
      </p:sp>
      <p:sp>
        <p:nvSpPr>
          <p:cNvPr id="5" name="テキスト プレースホルダー 4"/>
          <p:cNvSpPr>
            <a:spLocks noGrp="1"/>
          </p:cNvSpPr>
          <p:nvPr>
            <p:ph type="body" idx="1"/>
          </p:nvPr>
        </p:nvSpPr>
        <p:spPr>
          <a:xfrm>
            <a:off x="628650" y="1433129"/>
            <a:ext cx="7886700" cy="474383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53095210"/>
      </p:ext>
    </p:extLst>
  </p:cSld>
  <p:clrMap bg1="lt1" tx1="dk1" bg2="lt2" tx2="dk2" accent1="accent1" accent2="accent2" accent3="accent3" accent4="accent4" accent5="accent5" accent6="accent6" hlink="hlink" folHlink="folHlink"/>
  <p:sldLayoutIdLst>
    <p:sldLayoutId id="2147483649" r:id="rId1"/>
    <p:sldLayoutId id="2147483664" r:id="rId2"/>
  </p:sldLayoutIdLst>
  <p:hf sldNum="0" hdr="0" dt="0"/>
  <p:txStyles>
    <p:title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29.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63.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64.jpeg"/><Relationship Id="rId4" Type="http://schemas.openxmlformats.org/officeDocument/2006/relationships/image" Target="../media/image56.jpeg"/></Relationships>
</file>

<file path=ppt/slides/_rels/slide18.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8.png"/><Relationship Id="rId5" Type="http://schemas.openxmlformats.org/officeDocument/2006/relationships/image" Target="../media/image64.jpeg"/><Relationship Id="rId10" Type="http://schemas.openxmlformats.org/officeDocument/2006/relationships/image" Target="../media/image67.jpeg"/><Relationship Id="rId4" Type="http://schemas.openxmlformats.org/officeDocument/2006/relationships/image" Target="../media/image62.png"/><Relationship Id="rId9" Type="http://schemas.openxmlformats.org/officeDocument/2006/relationships/image" Target="../media/image56.jpe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2.xml"/><Relationship Id="rId7" Type="http://schemas.openxmlformats.org/officeDocument/2006/relationships/hyperlink" Target="https://www.meti.go.jp/policy/mono_info_service/connected_industries/index.html" TargetMode="Externa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notesSlide" Target="../notesSlides/notesSlide19.xml"/><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2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1.png"/><Relationship Id="rId3" Type="http://schemas.openxmlformats.org/officeDocument/2006/relationships/image" Target="../media/image80.png"/><Relationship Id="rId7" Type="http://schemas.openxmlformats.org/officeDocument/2006/relationships/image" Target="../media/image13.png"/><Relationship Id="rId12" Type="http://schemas.openxmlformats.org/officeDocument/2006/relationships/image" Target="../media/image9.png"/><Relationship Id="rId2" Type="http://schemas.openxmlformats.org/officeDocument/2006/relationships/notesSlide" Target="../notesSlides/notesSlide25.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30.png"/><Relationship Id="rId5" Type="http://schemas.openxmlformats.org/officeDocument/2006/relationships/image" Target="../media/image81.png"/><Relationship Id="rId15" Type="http://schemas.openxmlformats.org/officeDocument/2006/relationships/image" Target="../media/image14.png"/><Relationship Id="rId10" Type="http://schemas.openxmlformats.org/officeDocument/2006/relationships/image" Target="../media/image85.png"/><Relationship Id="rId4" Type="http://schemas.openxmlformats.org/officeDocument/2006/relationships/image" Target="../media/image10.png"/><Relationship Id="rId9" Type="http://schemas.openxmlformats.org/officeDocument/2006/relationships/image" Target="../media/image84.png"/><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7.pn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0.png"/><Relationship Id="rId5" Type="http://schemas.openxmlformats.org/officeDocument/2006/relationships/image" Target="../media/image10.pn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8.pn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32.png"/><Relationship Id="rId2" Type="http://schemas.openxmlformats.org/officeDocument/2006/relationships/notesSlide" Target="../notesSlides/notesSlide28.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image" Target="../media/image90.pn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hyperlink" Target="https://www.youtube.com/watch?v=NdMs45qBtbA" TargetMode="Externa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hyperlink" Target="https://www.openplcproject.com/plcopen-editor/" TargetMode="External"/><Relationship Id="rId7"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hyperlink" Target="https://www.youtube.com/watch?v=NdMs45qBtbA"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0.png"/><Relationship Id="rId5" Type="http://schemas.openxmlformats.org/officeDocument/2006/relationships/image" Target="../media/image10.pn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7.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8.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29.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34.png"/><Relationship Id="rId2" Type="http://schemas.openxmlformats.org/officeDocument/2006/relationships/notesSlide" Target="../notesSlides/notesSlide9.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9.png"/><Relationship Id="rId15"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13.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966287EF-6BEB-48CA-A2B9-777B34F7D9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01" y="2477499"/>
            <a:ext cx="4046177" cy="2697451"/>
          </a:xfrm>
          <a:prstGeom prst="rect">
            <a:avLst/>
          </a:prstGeom>
        </p:spPr>
      </p:pic>
      <p:sp>
        <p:nvSpPr>
          <p:cNvPr id="10" name="タイトル 2">
            <a:extLst>
              <a:ext uri="{FF2B5EF4-FFF2-40B4-BE49-F238E27FC236}">
                <a16:creationId xmlns:a16="http://schemas.microsoft.com/office/drawing/2014/main" id="{B1D52717-EC17-4061-9838-D010012B2B49}"/>
              </a:ext>
            </a:extLst>
          </p:cNvPr>
          <p:cNvSpPr txBox="1">
            <a:spLocks/>
          </p:cNvSpPr>
          <p:nvPr/>
        </p:nvSpPr>
        <p:spPr>
          <a:xfrm>
            <a:off x="4002210" y="2420888"/>
            <a:ext cx="5054289" cy="3051759"/>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625475" indent="-625475" algn="l"/>
            <a:r>
              <a:rPr lang="en-US" altLang="ja-JP" sz="2400" dirty="0"/>
              <a:t>1-1. </a:t>
            </a:r>
            <a:r>
              <a:rPr lang="ja-JP" altLang="en-US" sz="2400" dirty="0"/>
              <a:t>制御セキュリティを学ぶ</a:t>
            </a:r>
            <a:endParaRPr lang="en-US" altLang="ja-JP" sz="2400" dirty="0"/>
          </a:p>
          <a:p>
            <a:pPr marL="625475" indent="-625475" algn="l"/>
            <a:r>
              <a:rPr lang="en-US" altLang="ja-JP" sz="2400" dirty="0"/>
              <a:t>1-2.</a:t>
            </a:r>
            <a:r>
              <a:rPr lang="ja-JP" altLang="en-US" sz="2400" dirty="0"/>
              <a:t> 制御システムとは</a:t>
            </a:r>
            <a:endParaRPr lang="en-US" altLang="ja-JP" sz="2400" dirty="0"/>
          </a:p>
          <a:p>
            <a:pPr marL="625475" indent="-625475" algn="l"/>
            <a:r>
              <a:rPr lang="en-US" altLang="ja-JP" sz="2400" dirty="0"/>
              <a:t>1-3.</a:t>
            </a:r>
            <a:r>
              <a:rPr lang="ja-JP" altLang="en-US" sz="2400" dirty="0"/>
              <a:t> ネットワークの基礎</a:t>
            </a:r>
            <a:endParaRPr lang="en-US" altLang="ja-JP" sz="2400" dirty="0"/>
          </a:p>
          <a:p>
            <a:pPr marL="625475" indent="-625475" algn="l"/>
            <a:r>
              <a:rPr lang="en-US" altLang="ja-JP" sz="2400" dirty="0"/>
              <a:t>1-4. IoT</a:t>
            </a:r>
            <a:r>
              <a:rPr lang="ja-JP" altLang="en-US" sz="2400" dirty="0"/>
              <a:t>の基礎とソサエティ</a:t>
            </a:r>
            <a:r>
              <a:rPr lang="en-US" altLang="ja-JP" sz="2400" dirty="0"/>
              <a:t>5.0</a:t>
            </a:r>
            <a:endParaRPr lang="ja-JP" altLang="en-US" sz="2400" dirty="0"/>
          </a:p>
          <a:p>
            <a:pPr marL="625475" indent="-625475" algn="l"/>
            <a:r>
              <a:rPr lang="en-US" altLang="ja-JP" sz="2400" dirty="0"/>
              <a:t>1-5.</a:t>
            </a:r>
            <a:r>
              <a:rPr lang="ja-JP" altLang="en-US" sz="2400" dirty="0"/>
              <a:t> 制御システムのオープン化と</a:t>
            </a:r>
            <a:br>
              <a:rPr lang="en-US" altLang="ja-JP" sz="2400" dirty="0"/>
            </a:br>
            <a:r>
              <a:rPr lang="ja-JP" altLang="en-US" sz="2400" dirty="0"/>
              <a:t> 課題</a:t>
            </a:r>
            <a:endParaRPr lang="en-US" altLang="ja-JP" sz="2400" dirty="0"/>
          </a:p>
          <a:p>
            <a:pPr marL="625475" indent="-625475" algn="l"/>
            <a:r>
              <a:rPr lang="en-US" altLang="ja-JP" sz="2400" dirty="0"/>
              <a:t>1-6. </a:t>
            </a:r>
            <a:r>
              <a:rPr lang="ja-JP" altLang="en-US" sz="2400" dirty="0"/>
              <a:t>演習題材</a:t>
            </a:r>
          </a:p>
        </p:txBody>
      </p:sp>
      <p:sp>
        <p:nvSpPr>
          <p:cNvPr id="2" name="サブタイトル 1"/>
          <p:cNvSpPr>
            <a:spLocks noGrp="1"/>
          </p:cNvSpPr>
          <p:nvPr>
            <p:ph type="subTitle" idx="1"/>
          </p:nvPr>
        </p:nvSpPr>
        <p:spPr>
          <a:xfrm>
            <a:off x="1371600" y="5472633"/>
            <a:ext cx="6400800" cy="864096"/>
          </a:xfrm>
        </p:spPr>
        <p:txBody>
          <a:bodyPr>
            <a:normAutofit lnSpcReduction="10000"/>
          </a:bodyPr>
          <a:lstStyle/>
          <a:p>
            <a:r>
              <a:rPr kumimoji="1" lang="en-US" altLang="ja-JP" sz="2400" dirty="0">
                <a:solidFill>
                  <a:schemeClr val="tx1">
                    <a:lumMod val="75000"/>
                    <a:lumOff val="25000"/>
                  </a:schemeClr>
                </a:solidFill>
              </a:rPr>
              <a:t>ver.2022.3.28</a:t>
            </a:r>
          </a:p>
          <a:p>
            <a:r>
              <a:rPr kumimoji="1" lang="ja-JP" altLang="en-US" sz="2400">
                <a:solidFill>
                  <a:schemeClr val="tx1">
                    <a:lumMod val="75000"/>
                    <a:lumOff val="25000"/>
                  </a:schemeClr>
                </a:solidFill>
              </a:rPr>
              <a:t>（名前）</a:t>
            </a:r>
            <a:endParaRPr kumimoji="1" lang="ja-JP" altLang="en-US" sz="2400" dirty="0">
              <a:solidFill>
                <a:schemeClr val="tx1">
                  <a:lumMod val="75000"/>
                  <a:lumOff val="25000"/>
                </a:schemeClr>
              </a:solidFill>
            </a:endParaRPr>
          </a:p>
        </p:txBody>
      </p:sp>
      <p:sp>
        <p:nvSpPr>
          <p:cNvPr id="3" name="タイトル 2"/>
          <p:cNvSpPr>
            <a:spLocks noGrp="1"/>
          </p:cNvSpPr>
          <p:nvPr>
            <p:ph type="title"/>
          </p:nvPr>
        </p:nvSpPr>
        <p:spPr>
          <a:xfrm>
            <a:off x="611560" y="1124744"/>
            <a:ext cx="7776864" cy="1152128"/>
          </a:xfrm>
        </p:spPr>
        <p:txBody>
          <a:bodyPr/>
          <a:lstStyle/>
          <a:p>
            <a:pPr indent="631825"/>
            <a:r>
              <a:rPr lang="ja-JP" altLang="en-US" sz="2400" dirty="0">
                <a:solidFill>
                  <a:schemeClr val="tx1">
                    <a:lumMod val="75000"/>
                    <a:lumOff val="25000"/>
                  </a:schemeClr>
                </a:solidFill>
              </a:rPr>
              <a:t>制御セキュリティ教材（電気電子）</a:t>
            </a:r>
            <a:br>
              <a:rPr lang="en-US" altLang="ja-JP" sz="2400" dirty="0"/>
            </a:br>
            <a:r>
              <a:rPr lang="ja-JP" altLang="en-US" dirty="0"/>
              <a:t>１．制御セキュリティと</a:t>
            </a:r>
            <a:br>
              <a:rPr lang="en-US" altLang="ja-JP" dirty="0"/>
            </a:br>
            <a:r>
              <a:rPr lang="ja-JP" altLang="en-US" dirty="0"/>
              <a:t>ネットワークの基礎</a:t>
            </a:r>
            <a:endParaRPr kumimoji="1" lang="ja-JP" altLang="en-US" sz="3600" dirty="0">
              <a:solidFill>
                <a:schemeClr val="accent4">
                  <a:lumMod val="75000"/>
                </a:schemeClr>
              </a:solidFill>
            </a:endParaRPr>
          </a:p>
        </p:txBody>
      </p:sp>
      <p:sp>
        <p:nvSpPr>
          <p:cNvPr id="4" name="タイトル 2"/>
          <p:cNvSpPr txBox="1">
            <a:spLocks/>
          </p:cNvSpPr>
          <p:nvPr/>
        </p:nvSpPr>
        <p:spPr>
          <a:xfrm>
            <a:off x="107504" y="548680"/>
            <a:ext cx="7776864"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endParaRPr lang="ja-JP" altLang="en-US" sz="2800" dirty="0"/>
          </a:p>
        </p:txBody>
      </p:sp>
    </p:spTree>
    <p:extLst>
      <p:ext uri="{BB962C8B-B14F-4D97-AF65-F5344CB8AC3E}">
        <p14:creationId xmlns:p14="http://schemas.microsoft.com/office/powerpoint/2010/main" val="2273709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サーバーとクライアント</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サーバーとクライアントの関係</a:t>
            </a:r>
            <a:endParaRPr lang="en-US" altLang="ja-JP" sz="20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1-3. </a:t>
            </a:r>
            <a:r>
              <a:rPr lang="ja-JP" altLang="en-US" sz="1400" dirty="0">
                <a:solidFill>
                  <a:schemeClr val="tx1">
                    <a:lumMod val="75000"/>
                    <a:lumOff val="25000"/>
                  </a:schemeClr>
                </a:solidFill>
              </a:rPr>
              <a:t>ネットワークの基礎（おさらい）</a:t>
            </a:r>
          </a:p>
        </p:txBody>
      </p:sp>
      <p:pic>
        <p:nvPicPr>
          <p:cNvPr id="3082" name="Picture 10" descr="工場のベルトコンベアのイラスト">
            <a:extLst>
              <a:ext uri="{FF2B5EF4-FFF2-40B4-BE49-F238E27FC236}">
                <a16:creationId xmlns:a16="http://schemas.microsoft.com/office/drawing/2014/main" id="{AE0B01AA-1342-4E87-8F79-B28B4E48E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116" y="2085030"/>
            <a:ext cx="2394765" cy="168591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サーバーのイラスト">
            <a:extLst>
              <a:ext uri="{FF2B5EF4-FFF2-40B4-BE49-F238E27FC236}">
                <a16:creationId xmlns:a16="http://schemas.microsoft.com/office/drawing/2014/main" id="{88D4F683-41D0-402B-A322-EBA97D0296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3199369"/>
            <a:ext cx="1493366" cy="13925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569B3035-7A9C-44D4-95DE-1C308037CE7A}"/>
              </a:ext>
            </a:extLst>
          </p:cNvPr>
          <p:cNvGrpSpPr/>
          <p:nvPr/>
        </p:nvGrpSpPr>
        <p:grpSpPr>
          <a:xfrm>
            <a:off x="1140484" y="4079244"/>
            <a:ext cx="1855812" cy="961097"/>
            <a:chOff x="1547730" y="4337234"/>
            <a:chExt cx="1855812" cy="961097"/>
          </a:xfrm>
        </p:grpSpPr>
        <p:pic>
          <p:nvPicPr>
            <p:cNvPr id="3086" name="Picture 14" descr="斜めから見たノートパソコンのイラスト">
              <a:extLst>
                <a:ext uri="{FF2B5EF4-FFF2-40B4-BE49-F238E27FC236}">
                  <a16:creationId xmlns:a16="http://schemas.microsoft.com/office/drawing/2014/main" id="{55388C04-2606-4731-AA2E-31543988B3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7730" y="4337234"/>
              <a:ext cx="1197457" cy="91006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スマートフォンのイラスト1（ブランク）">
              <a:extLst>
                <a:ext uri="{FF2B5EF4-FFF2-40B4-BE49-F238E27FC236}">
                  <a16:creationId xmlns:a16="http://schemas.microsoft.com/office/drawing/2014/main" id="{E66E4129-638D-42D9-96F4-E661B103DC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5032" y="4449239"/>
              <a:ext cx="458510" cy="84909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テキスト ボックス 16">
            <a:extLst>
              <a:ext uri="{FF2B5EF4-FFF2-40B4-BE49-F238E27FC236}">
                <a16:creationId xmlns:a16="http://schemas.microsoft.com/office/drawing/2014/main" id="{19FBB52C-0777-484C-A5FF-0428A84B1FC4}"/>
              </a:ext>
            </a:extLst>
          </p:cNvPr>
          <p:cNvSpPr txBox="1"/>
          <p:nvPr/>
        </p:nvSpPr>
        <p:spPr>
          <a:xfrm>
            <a:off x="565578" y="5545906"/>
            <a:ext cx="3338438" cy="646331"/>
          </a:xfrm>
          <a:prstGeom prst="rect">
            <a:avLst/>
          </a:prstGeom>
          <a:noFill/>
        </p:spPr>
        <p:txBody>
          <a:bodyPr wrap="square">
            <a:spAutoFit/>
          </a:bodyPr>
          <a:lstStyle/>
          <a:p>
            <a:pPr algn="ctr"/>
            <a:r>
              <a:rPr kumimoji="1" lang="ja-JP" altLang="en-US" b="1" dirty="0">
                <a:solidFill>
                  <a:srgbClr val="FF0000"/>
                </a:solidFill>
                <a:latin typeface="メイリオ" panose="020B0604030504040204" pitchFamily="50" charset="-128"/>
                <a:ea typeface="メイリオ" panose="020B0604030504040204" pitchFamily="50" charset="-128"/>
              </a:rPr>
              <a:t>クライアント</a:t>
            </a:r>
            <a:endParaRPr kumimoji="1" lang="en-US" altLang="ja-JP" b="1" dirty="0">
              <a:solidFill>
                <a:srgbClr val="FF0000"/>
              </a:solidFill>
              <a:latin typeface="メイリオ" panose="020B0604030504040204" pitchFamily="50" charset="-128"/>
              <a:ea typeface="メイリオ" panose="020B0604030504040204" pitchFamily="50" charset="-128"/>
            </a:endParaRPr>
          </a:p>
          <a:p>
            <a:pPr algn="ctr"/>
            <a:r>
              <a:rPr kumimoji="1" lang="ja-JP" altLang="en-US" dirty="0">
                <a:solidFill>
                  <a:srgbClr val="FF0000"/>
                </a:solidFill>
                <a:latin typeface="メイリオ" panose="020B0604030504040204" pitchFamily="50" charset="-128"/>
                <a:ea typeface="メイリオ" panose="020B0604030504040204" pitchFamily="50" charset="-128"/>
              </a:rPr>
              <a:t>サービスを利用する側</a:t>
            </a:r>
          </a:p>
        </p:txBody>
      </p:sp>
      <p:sp>
        <p:nvSpPr>
          <p:cNvPr id="18" name="テキスト ボックス 17">
            <a:extLst>
              <a:ext uri="{FF2B5EF4-FFF2-40B4-BE49-F238E27FC236}">
                <a16:creationId xmlns:a16="http://schemas.microsoft.com/office/drawing/2014/main" id="{A5988CBA-7C87-445C-AB21-274894B3850C}"/>
              </a:ext>
            </a:extLst>
          </p:cNvPr>
          <p:cNvSpPr txBox="1"/>
          <p:nvPr/>
        </p:nvSpPr>
        <p:spPr>
          <a:xfrm>
            <a:off x="5596292" y="4519575"/>
            <a:ext cx="3338438" cy="646331"/>
          </a:xfrm>
          <a:prstGeom prst="rect">
            <a:avLst/>
          </a:prstGeom>
          <a:noFill/>
        </p:spPr>
        <p:txBody>
          <a:bodyPr wrap="square">
            <a:spAutoFit/>
          </a:bodyPr>
          <a:lstStyle/>
          <a:p>
            <a:pPr algn="ctr"/>
            <a:r>
              <a:rPr kumimoji="1" lang="ja-JP" altLang="en-US" b="1" dirty="0">
                <a:solidFill>
                  <a:srgbClr val="FF0000"/>
                </a:solidFill>
                <a:latin typeface="メイリオ" panose="020B0604030504040204" pitchFamily="50" charset="-128"/>
                <a:ea typeface="メイリオ" panose="020B0604030504040204" pitchFamily="50" charset="-128"/>
              </a:rPr>
              <a:t>サーバー</a:t>
            </a:r>
            <a:endParaRPr kumimoji="1" lang="en-US" altLang="ja-JP" b="1" dirty="0">
              <a:solidFill>
                <a:srgbClr val="FF0000"/>
              </a:solidFill>
              <a:latin typeface="メイリオ" panose="020B0604030504040204" pitchFamily="50" charset="-128"/>
              <a:ea typeface="メイリオ" panose="020B0604030504040204" pitchFamily="50" charset="-128"/>
            </a:endParaRPr>
          </a:p>
          <a:p>
            <a:pPr algn="ctr"/>
            <a:r>
              <a:rPr kumimoji="1" lang="ja-JP" altLang="en-US" dirty="0">
                <a:solidFill>
                  <a:srgbClr val="FF0000"/>
                </a:solidFill>
                <a:latin typeface="メイリオ" panose="020B0604030504040204" pitchFamily="50" charset="-128"/>
                <a:ea typeface="メイリオ" panose="020B0604030504040204" pitchFamily="50" charset="-128"/>
              </a:rPr>
              <a:t>サービスを提供する側</a:t>
            </a:r>
          </a:p>
        </p:txBody>
      </p:sp>
      <p:cxnSp>
        <p:nvCxnSpPr>
          <p:cNvPr id="10" name="コネクタ: カギ線 9">
            <a:extLst>
              <a:ext uri="{FF2B5EF4-FFF2-40B4-BE49-F238E27FC236}">
                <a16:creationId xmlns:a16="http://schemas.microsoft.com/office/drawing/2014/main" id="{8DA77800-9D2E-4119-A690-2E842233F8B2}"/>
              </a:ext>
            </a:extLst>
          </p:cNvPr>
          <p:cNvCxnSpPr>
            <a:cxnSpLocks/>
          </p:cNvCxnSpPr>
          <p:nvPr/>
        </p:nvCxnSpPr>
        <p:spPr>
          <a:xfrm>
            <a:off x="3566318" y="2657356"/>
            <a:ext cx="1963436" cy="62768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2A611B4-8A2F-43F8-98DF-23D1BFF285CE}"/>
              </a:ext>
            </a:extLst>
          </p:cNvPr>
          <p:cNvSpPr txBox="1"/>
          <p:nvPr/>
        </p:nvSpPr>
        <p:spPr>
          <a:xfrm>
            <a:off x="3406663" y="2150593"/>
            <a:ext cx="2189629" cy="523220"/>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作業指示を要求</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PLC</a:t>
            </a:r>
            <a:r>
              <a:rPr lang="ja-JP" altLang="en-US" sz="1400" dirty="0">
                <a:latin typeface="メイリオ" panose="020B0604030504040204" pitchFamily="50" charset="-128"/>
                <a:ea typeface="メイリオ" panose="020B0604030504040204" pitchFamily="50" charset="-128"/>
              </a:rPr>
              <a:t>との通信）</a:t>
            </a:r>
            <a:endParaRPr kumimoji="1" lang="ja-JP" altLang="en-US" sz="14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6D25F75-1F31-4458-8675-875C804789C8}"/>
              </a:ext>
            </a:extLst>
          </p:cNvPr>
          <p:cNvSpPr txBox="1"/>
          <p:nvPr/>
        </p:nvSpPr>
        <p:spPr>
          <a:xfrm>
            <a:off x="3447442" y="4964782"/>
            <a:ext cx="2177105" cy="523220"/>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データを要求</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やファイルなど）</a:t>
            </a:r>
            <a:endParaRPr kumimoji="1" lang="ja-JP" altLang="en-US" sz="1400" dirty="0">
              <a:latin typeface="メイリオ" panose="020B0604030504040204" pitchFamily="50" charset="-128"/>
              <a:ea typeface="メイリオ" panose="020B0604030504040204" pitchFamily="50" charset="-128"/>
            </a:endParaRPr>
          </a:p>
        </p:txBody>
      </p:sp>
      <p:cxnSp>
        <p:nvCxnSpPr>
          <p:cNvPr id="24" name="コネクタ: カギ線 23">
            <a:extLst>
              <a:ext uri="{FF2B5EF4-FFF2-40B4-BE49-F238E27FC236}">
                <a16:creationId xmlns:a16="http://schemas.microsoft.com/office/drawing/2014/main" id="{4F9AF8B5-6735-4B55-A072-7B468380CDAE}"/>
              </a:ext>
            </a:extLst>
          </p:cNvPr>
          <p:cNvCxnSpPr>
            <a:cxnSpLocks/>
          </p:cNvCxnSpPr>
          <p:nvPr/>
        </p:nvCxnSpPr>
        <p:spPr>
          <a:xfrm rot="10800000">
            <a:off x="3566318" y="2819552"/>
            <a:ext cx="1963436" cy="686654"/>
          </a:xfrm>
          <a:prstGeom prst="bentConnector3">
            <a:avLst>
              <a:gd name="adj1" fmla="val 5873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A39DD88C-414F-4026-9D15-39236B3A2ABF}"/>
              </a:ext>
            </a:extLst>
          </p:cNvPr>
          <p:cNvCxnSpPr>
            <a:cxnSpLocks/>
          </p:cNvCxnSpPr>
          <p:nvPr/>
        </p:nvCxnSpPr>
        <p:spPr>
          <a:xfrm flipV="1">
            <a:off x="3222404" y="4092025"/>
            <a:ext cx="2373888" cy="625549"/>
          </a:xfrm>
          <a:prstGeom prst="bentConnector3">
            <a:avLst>
              <a:gd name="adj1" fmla="val 48194"/>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FB9FC8C5-190E-4916-924B-8B0EA1C2AA7D}"/>
              </a:ext>
            </a:extLst>
          </p:cNvPr>
          <p:cNvCxnSpPr>
            <a:cxnSpLocks/>
          </p:cNvCxnSpPr>
          <p:nvPr/>
        </p:nvCxnSpPr>
        <p:spPr>
          <a:xfrm flipV="1">
            <a:off x="3272282" y="4214749"/>
            <a:ext cx="2373888" cy="659036"/>
          </a:xfrm>
          <a:prstGeom prst="bentConnector3">
            <a:avLst>
              <a:gd name="adj1" fmla="val 5421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D3C4ABA3-4B5A-4971-A85C-AA050FE84AB6}"/>
              </a:ext>
            </a:extLst>
          </p:cNvPr>
          <p:cNvSpPr txBox="1"/>
          <p:nvPr/>
        </p:nvSpPr>
        <p:spPr>
          <a:xfrm>
            <a:off x="3106955" y="3606593"/>
            <a:ext cx="2604785"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データや指示を提供</a:t>
            </a:r>
          </a:p>
        </p:txBody>
      </p:sp>
      <p:sp>
        <p:nvSpPr>
          <p:cNvPr id="55" name="テキスト ボックス 54">
            <a:extLst>
              <a:ext uri="{FF2B5EF4-FFF2-40B4-BE49-F238E27FC236}">
                <a16:creationId xmlns:a16="http://schemas.microsoft.com/office/drawing/2014/main" id="{355A6DB7-94C5-4738-A356-6892F04D00C4}"/>
              </a:ext>
            </a:extLst>
          </p:cNvPr>
          <p:cNvSpPr txBox="1"/>
          <p:nvPr/>
        </p:nvSpPr>
        <p:spPr>
          <a:xfrm>
            <a:off x="7261902" y="3904771"/>
            <a:ext cx="1882098" cy="523220"/>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サーバー用の</a:t>
            </a:r>
            <a:r>
              <a:rPr lang="en-US" altLang="ja-JP" sz="1400" dirty="0">
                <a:latin typeface="メイリオ" panose="020B0604030504040204" pitchFamily="50" charset="-128"/>
                <a:ea typeface="メイリオ" panose="020B0604030504040204" pitchFamily="50" charset="-128"/>
              </a:rPr>
              <a:t>OS</a:t>
            </a:r>
            <a:r>
              <a:rPr lang="ja-JP" altLang="en-US" sz="1400" dirty="0">
                <a:latin typeface="メイリオ" panose="020B0604030504040204" pitchFamily="50" charset="-128"/>
                <a:ea typeface="メイリオ" panose="020B0604030504040204" pitchFamily="50" charset="-128"/>
              </a:rPr>
              <a:t>や</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ソフトウェア</a:t>
            </a:r>
          </a:p>
        </p:txBody>
      </p:sp>
      <p:sp>
        <p:nvSpPr>
          <p:cNvPr id="56" name="テキスト ボックス 55">
            <a:extLst>
              <a:ext uri="{FF2B5EF4-FFF2-40B4-BE49-F238E27FC236}">
                <a16:creationId xmlns:a16="http://schemas.microsoft.com/office/drawing/2014/main" id="{DF4D9F42-EBBB-4BF2-8961-CA44B985943B}"/>
              </a:ext>
            </a:extLst>
          </p:cNvPr>
          <p:cNvSpPr txBox="1"/>
          <p:nvPr/>
        </p:nvSpPr>
        <p:spPr>
          <a:xfrm>
            <a:off x="334617" y="3441199"/>
            <a:ext cx="2926303"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機器専用の</a:t>
            </a:r>
            <a:r>
              <a:rPr kumimoji="1" lang="en-US" altLang="ja-JP" sz="1400" dirty="0">
                <a:latin typeface="メイリオ" panose="020B0604030504040204" pitchFamily="50" charset="-128"/>
                <a:ea typeface="メイリオ" panose="020B0604030504040204" pitchFamily="50" charset="-128"/>
              </a:rPr>
              <a:t>OS</a:t>
            </a:r>
            <a:r>
              <a:rPr kumimoji="1" lang="ja-JP" altLang="en-US"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ソフトウェア</a:t>
            </a:r>
            <a:endParaRPr kumimoji="1" lang="ja-JP" altLang="en-US" sz="1400" dirty="0">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182865CE-3BA4-4482-B2E1-6C92A11DCBC6}"/>
              </a:ext>
            </a:extLst>
          </p:cNvPr>
          <p:cNvSpPr txBox="1"/>
          <p:nvPr/>
        </p:nvSpPr>
        <p:spPr>
          <a:xfrm>
            <a:off x="565578" y="5112035"/>
            <a:ext cx="2926303" cy="307777"/>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Windows</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Android</a:t>
            </a:r>
            <a:r>
              <a:rPr kumimoji="1" lang="ja-JP" altLang="en-US" sz="1400" dirty="0">
                <a:latin typeface="メイリオ" panose="020B0604030504040204" pitchFamily="50" charset="-128"/>
                <a:ea typeface="メイリオ" panose="020B0604030504040204" pitchFamily="50" charset="-128"/>
              </a:rPr>
              <a:t>などの</a:t>
            </a:r>
            <a:r>
              <a:rPr kumimoji="1" lang="en-US" altLang="ja-JP" sz="1400" dirty="0">
                <a:latin typeface="メイリオ" panose="020B0604030504040204" pitchFamily="50" charset="-128"/>
                <a:ea typeface="メイリオ" panose="020B0604030504040204" pitchFamily="50" charset="-128"/>
              </a:rPr>
              <a:t>OS</a:t>
            </a:r>
            <a:endParaRPr kumimoji="1" lang="ja-JP" altLang="en-US" sz="1400"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E836208C-0910-4D43-9B4A-7C047AA843B6}"/>
              </a:ext>
            </a:extLst>
          </p:cNvPr>
          <p:cNvSpPr txBox="1"/>
          <p:nvPr/>
        </p:nvSpPr>
        <p:spPr>
          <a:xfrm>
            <a:off x="5470128" y="1361812"/>
            <a:ext cx="3520033"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kumimoji="1" lang="ja-JP" altLang="en-US" dirty="0">
                <a:latin typeface="メイリオ" panose="020B0604030504040204" pitchFamily="50" charset="-128"/>
                <a:ea typeface="メイリオ" panose="020B0604030504040204" pitchFamily="50" charset="-128"/>
              </a:rPr>
              <a:t>ネットワークは情報の提供者と</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利用者が双方向にやりとりを</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おこなって成り立っている</a:t>
            </a:r>
          </a:p>
        </p:txBody>
      </p:sp>
      <p:pic>
        <p:nvPicPr>
          <p:cNvPr id="61" name="Picture 16" descr="シングルボードコンピュータのイラスト">
            <a:extLst>
              <a:ext uri="{FF2B5EF4-FFF2-40B4-BE49-F238E27FC236}">
                <a16:creationId xmlns:a16="http://schemas.microsoft.com/office/drawing/2014/main" id="{5666D4F9-CDE5-4BFE-9A4A-EAAFCEE70D1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41212">
            <a:off x="5608836" y="2623002"/>
            <a:ext cx="889129" cy="789101"/>
          </a:xfrm>
          <a:prstGeom prst="rect">
            <a:avLst/>
          </a:prstGeom>
          <a:noFill/>
          <a:extLst>
            <a:ext uri="{909E8E84-426E-40DD-AFC4-6F175D3DCCD1}">
              <a14:hiddenFill xmlns:a14="http://schemas.microsoft.com/office/drawing/2010/main">
                <a:solidFill>
                  <a:srgbClr val="FFFFFF"/>
                </a:solidFill>
              </a14:hiddenFill>
            </a:ext>
          </a:extLst>
        </p:spPr>
      </p:pic>
      <p:sp>
        <p:nvSpPr>
          <p:cNvPr id="62" name="テキスト ボックス 61">
            <a:extLst>
              <a:ext uri="{FF2B5EF4-FFF2-40B4-BE49-F238E27FC236}">
                <a16:creationId xmlns:a16="http://schemas.microsoft.com/office/drawing/2014/main" id="{B095FF20-23A1-4548-B517-BB13EEFE33DB}"/>
              </a:ext>
            </a:extLst>
          </p:cNvPr>
          <p:cNvSpPr txBox="1"/>
          <p:nvPr/>
        </p:nvSpPr>
        <p:spPr>
          <a:xfrm>
            <a:off x="3847753" y="5609540"/>
            <a:ext cx="5296247" cy="923330"/>
          </a:xfrm>
          <a:prstGeom prst="rect">
            <a:avLst/>
          </a:prstGeom>
          <a:noFill/>
        </p:spPr>
        <p:txBody>
          <a:bodyPr wrap="square">
            <a:spAutoFit/>
          </a:bodyPr>
          <a:lstStyle/>
          <a:p>
            <a:r>
              <a:rPr kumimoji="1" lang="ja-JP" altLang="en-US" dirty="0">
                <a:latin typeface="メイリオ" panose="020B0604030504040204" pitchFamily="50" charset="-128"/>
                <a:ea typeface="メイリオ" panose="020B0604030504040204" pitchFamily="50" charset="-128"/>
              </a:rPr>
              <a:t>種類の違うコンピュータや機器がやりとりする</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ために、</a:t>
            </a:r>
            <a:r>
              <a:rPr kumimoji="1" lang="ja-JP" altLang="en-US" u="sng" dirty="0">
                <a:solidFill>
                  <a:srgbClr val="FF0000"/>
                </a:solidFill>
                <a:latin typeface="メイリオ" panose="020B0604030504040204" pitchFamily="50" charset="-128"/>
                <a:ea typeface="メイリオ" panose="020B0604030504040204" pitchFamily="50" charset="-128"/>
              </a:rPr>
              <a:t>プロトコル</a:t>
            </a:r>
            <a:r>
              <a:rPr kumimoji="1" lang="ja-JP" altLang="en-US" dirty="0">
                <a:latin typeface="メイリオ" panose="020B0604030504040204" pitchFamily="50" charset="-128"/>
                <a:ea typeface="メイリオ" panose="020B0604030504040204" pitchFamily="50" charset="-128"/>
              </a:rPr>
              <a:t>という共通ルールがある</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（インターネットなどで使われる</a:t>
            </a:r>
            <a:r>
              <a:rPr kumimoji="1" lang="en-US" altLang="ja-JP" dirty="0">
                <a:latin typeface="メイリオ" panose="020B0604030504040204" pitchFamily="50" charset="-128"/>
                <a:ea typeface="メイリオ" panose="020B0604030504040204" pitchFamily="50" charset="-128"/>
              </a:rPr>
              <a:t>TCP/IP</a:t>
            </a:r>
            <a:r>
              <a:rPr kumimoji="1" lang="ja-JP" altLang="en-US" dirty="0">
                <a:latin typeface="メイリオ" panose="020B0604030504040204" pitchFamily="50" charset="-128"/>
                <a:ea typeface="メイリオ" panose="020B0604030504040204" pitchFamily="50" charset="-128"/>
              </a:rPr>
              <a:t>が標準）</a:t>
            </a:r>
          </a:p>
        </p:txBody>
      </p:sp>
    </p:spTree>
    <p:extLst>
      <p:ext uri="{BB962C8B-B14F-4D97-AF65-F5344CB8AC3E}">
        <p14:creationId xmlns:p14="http://schemas.microsoft.com/office/powerpoint/2010/main" val="1341734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kumimoji="1" lang="en-US" altLang="ja-JP" sz="2800" dirty="0">
                <a:solidFill>
                  <a:srgbClr val="002060"/>
                </a:solidFill>
              </a:rPr>
              <a:t>LAN</a:t>
            </a:r>
            <a:r>
              <a:rPr kumimoji="1" lang="ja-JP" altLang="en-US" sz="2800" dirty="0">
                <a:solidFill>
                  <a:srgbClr val="002060"/>
                </a:solidFill>
              </a:rPr>
              <a:t>と</a:t>
            </a:r>
            <a:r>
              <a:rPr kumimoji="1" lang="en-US" altLang="ja-JP" sz="2800" dirty="0">
                <a:solidFill>
                  <a:srgbClr val="002060"/>
                </a:solidFill>
              </a:rPr>
              <a:t>WAN</a:t>
            </a:r>
            <a:r>
              <a:rPr kumimoji="1" lang="ja-JP" altLang="en-US" sz="2800" dirty="0">
                <a:solidFill>
                  <a:srgbClr val="002060"/>
                </a:solidFill>
              </a:rPr>
              <a:t>、インターネット</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それぞれのネットワークの形態</a:t>
            </a:r>
            <a:endParaRPr lang="en-US" altLang="ja-JP" sz="20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1-3. </a:t>
            </a:r>
            <a:r>
              <a:rPr lang="ja-JP" altLang="en-US" sz="1400" dirty="0">
                <a:solidFill>
                  <a:schemeClr val="tx1">
                    <a:lumMod val="75000"/>
                    <a:lumOff val="25000"/>
                  </a:schemeClr>
                </a:solidFill>
              </a:rPr>
              <a:t>ネットワークの基礎（おさらい）</a:t>
            </a:r>
          </a:p>
        </p:txBody>
      </p:sp>
      <p:grpSp>
        <p:nvGrpSpPr>
          <p:cNvPr id="4" name="グループ化 3">
            <a:extLst>
              <a:ext uri="{FF2B5EF4-FFF2-40B4-BE49-F238E27FC236}">
                <a16:creationId xmlns:a16="http://schemas.microsoft.com/office/drawing/2014/main" id="{86EEDD2A-DD9F-4969-82E7-86FB5473614F}"/>
              </a:ext>
            </a:extLst>
          </p:cNvPr>
          <p:cNvGrpSpPr/>
          <p:nvPr/>
        </p:nvGrpSpPr>
        <p:grpSpPr>
          <a:xfrm>
            <a:off x="491756" y="1834909"/>
            <a:ext cx="2141992" cy="1536050"/>
            <a:chOff x="491756" y="1951845"/>
            <a:chExt cx="2141992" cy="1536050"/>
          </a:xfrm>
        </p:grpSpPr>
        <p:sp>
          <p:nvSpPr>
            <p:cNvPr id="16" name="正方形/長方形 15">
              <a:extLst>
                <a:ext uri="{FF2B5EF4-FFF2-40B4-BE49-F238E27FC236}">
                  <a16:creationId xmlns:a16="http://schemas.microsoft.com/office/drawing/2014/main" id="{8B558C31-7AD8-4F8A-9F62-148489D29C80}"/>
                </a:ext>
              </a:extLst>
            </p:cNvPr>
            <p:cNvSpPr/>
            <p:nvPr/>
          </p:nvSpPr>
          <p:spPr>
            <a:xfrm>
              <a:off x="491756" y="2372285"/>
              <a:ext cx="2141992" cy="1115610"/>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194" name="Picture 2">
              <a:extLst>
                <a:ext uri="{FF2B5EF4-FFF2-40B4-BE49-F238E27FC236}">
                  <a16:creationId xmlns:a16="http://schemas.microsoft.com/office/drawing/2014/main" id="{70841C2D-8A08-490E-AE11-93B2489544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551" y="1951845"/>
              <a:ext cx="787939" cy="7294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斜めから見たノートパソコンのイラスト">
              <a:extLst>
                <a:ext uri="{FF2B5EF4-FFF2-40B4-BE49-F238E27FC236}">
                  <a16:creationId xmlns:a16="http://schemas.microsoft.com/office/drawing/2014/main" id="{5311FA73-55DD-47DD-891B-1672AF04A9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039" y="2880326"/>
              <a:ext cx="613590" cy="4663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携帯ゲーム機のイラスト">
              <a:extLst>
                <a:ext uri="{FF2B5EF4-FFF2-40B4-BE49-F238E27FC236}">
                  <a16:creationId xmlns:a16="http://schemas.microsoft.com/office/drawing/2014/main" id="{C6FF32B8-D51F-410A-B271-53DCE3A19C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3285" y="2551529"/>
              <a:ext cx="846956" cy="8257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ルータのマーク">
              <a:extLst>
                <a:ext uri="{FF2B5EF4-FFF2-40B4-BE49-F238E27FC236}">
                  <a16:creationId xmlns:a16="http://schemas.microsoft.com/office/drawing/2014/main" id="{959E94AC-5D5B-4A06-9A12-7E84A016F6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69503" y="2431089"/>
              <a:ext cx="355644" cy="5586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グループ化 2">
            <a:extLst>
              <a:ext uri="{FF2B5EF4-FFF2-40B4-BE49-F238E27FC236}">
                <a16:creationId xmlns:a16="http://schemas.microsoft.com/office/drawing/2014/main" id="{E6DCF4D0-C336-4C24-B72F-1E7D61F5AFCC}"/>
              </a:ext>
            </a:extLst>
          </p:cNvPr>
          <p:cNvGrpSpPr/>
          <p:nvPr/>
        </p:nvGrpSpPr>
        <p:grpSpPr>
          <a:xfrm>
            <a:off x="491756" y="3528279"/>
            <a:ext cx="2141992" cy="1580051"/>
            <a:chOff x="491756" y="3802263"/>
            <a:chExt cx="2141992" cy="1580051"/>
          </a:xfrm>
        </p:grpSpPr>
        <p:sp>
          <p:nvSpPr>
            <p:cNvPr id="17" name="正方形/長方形 16">
              <a:extLst>
                <a:ext uri="{FF2B5EF4-FFF2-40B4-BE49-F238E27FC236}">
                  <a16:creationId xmlns:a16="http://schemas.microsoft.com/office/drawing/2014/main" id="{E539F53C-8476-4381-865A-8D3D17AE3BFB}"/>
                </a:ext>
              </a:extLst>
            </p:cNvPr>
            <p:cNvSpPr/>
            <p:nvPr/>
          </p:nvSpPr>
          <p:spPr>
            <a:xfrm>
              <a:off x="491756" y="4109383"/>
              <a:ext cx="2141992" cy="1272931"/>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22" descr="会社の建物のアイコン（中小企業）">
              <a:extLst>
                <a:ext uri="{FF2B5EF4-FFF2-40B4-BE49-F238E27FC236}">
                  <a16:creationId xmlns:a16="http://schemas.microsoft.com/office/drawing/2014/main" id="{E2DDE06B-8432-4F73-B2E0-AD946D5419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362" y="3802263"/>
              <a:ext cx="654356" cy="7804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斜めから見たノートパソコンのイラスト">
              <a:extLst>
                <a:ext uri="{FF2B5EF4-FFF2-40B4-BE49-F238E27FC236}">
                  <a16:creationId xmlns:a16="http://schemas.microsoft.com/office/drawing/2014/main" id="{AC2E86AF-FA5B-4272-AA05-1310C9E366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955" y="4638357"/>
              <a:ext cx="613590" cy="4663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斜めから見たノートパソコンのイラスト">
              <a:extLst>
                <a:ext uri="{FF2B5EF4-FFF2-40B4-BE49-F238E27FC236}">
                  <a16:creationId xmlns:a16="http://schemas.microsoft.com/office/drawing/2014/main" id="{3F612EE7-488E-4A3F-9E9F-7D70623B82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87" y="4813691"/>
              <a:ext cx="613590" cy="4663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斜めから見たノートパソコンのイラスト">
              <a:extLst>
                <a:ext uri="{FF2B5EF4-FFF2-40B4-BE49-F238E27FC236}">
                  <a16:creationId xmlns:a16="http://schemas.microsoft.com/office/drawing/2014/main" id="{61D0B105-2912-4540-9EFC-65A7CAB409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7468" y="4915986"/>
              <a:ext cx="613590" cy="4663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サーバのイラスト（1台）">
              <a:extLst>
                <a:ext uri="{FF2B5EF4-FFF2-40B4-BE49-F238E27FC236}">
                  <a16:creationId xmlns:a16="http://schemas.microsoft.com/office/drawing/2014/main" id="{B6751F75-BB48-40E1-B1F4-117940A5BA7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33341" y="4153057"/>
              <a:ext cx="646536" cy="646536"/>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テキスト ボックス 17">
            <a:extLst>
              <a:ext uri="{FF2B5EF4-FFF2-40B4-BE49-F238E27FC236}">
                <a16:creationId xmlns:a16="http://schemas.microsoft.com/office/drawing/2014/main" id="{70D56447-4EA3-4459-A409-D3D12DED4F82}"/>
              </a:ext>
            </a:extLst>
          </p:cNvPr>
          <p:cNvSpPr txBox="1"/>
          <p:nvPr/>
        </p:nvSpPr>
        <p:spPr>
          <a:xfrm>
            <a:off x="8249" y="5316600"/>
            <a:ext cx="3338438" cy="1200329"/>
          </a:xfrm>
          <a:prstGeom prst="rect">
            <a:avLst/>
          </a:prstGeom>
          <a:noFill/>
        </p:spPr>
        <p:txBody>
          <a:bodyPr wrap="square">
            <a:spAutoFit/>
          </a:bodyPr>
          <a:lstStyle/>
          <a:p>
            <a:pPr algn="ctr"/>
            <a:r>
              <a:rPr kumimoji="1" lang="en-US" altLang="ja-JP" b="1" dirty="0">
                <a:latin typeface="メイリオ" panose="020B0604030504040204" pitchFamily="50" charset="-128"/>
                <a:ea typeface="メイリオ" panose="020B0604030504040204" pitchFamily="50" charset="-128"/>
              </a:rPr>
              <a:t>LAN</a:t>
            </a:r>
          </a:p>
          <a:p>
            <a:pPr algn="ctr"/>
            <a:r>
              <a:rPr kumimoji="1" lang="ja-JP" altLang="en-US" dirty="0">
                <a:latin typeface="メイリオ" panose="020B0604030504040204" pitchFamily="50" charset="-128"/>
                <a:ea typeface="メイリオ" panose="020B0604030504040204" pitchFamily="50" charset="-128"/>
              </a:rPr>
              <a:t>企業や学校、家庭など</a:t>
            </a:r>
            <a:endParaRPr kumimoji="1" lang="en-US" altLang="ja-JP"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同じ建物や敷地にある</a:t>
            </a:r>
            <a:endParaRPr kumimoji="1" lang="en-US" altLang="ja-JP"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ネットワークのこと</a:t>
            </a:r>
          </a:p>
        </p:txBody>
      </p:sp>
      <p:grpSp>
        <p:nvGrpSpPr>
          <p:cNvPr id="42" name="グループ化 41">
            <a:extLst>
              <a:ext uri="{FF2B5EF4-FFF2-40B4-BE49-F238E27FC236}">
                <a16:creationId xmlns:a16="http://schemas.microsoft.com/office/drawing/2014/main" id="{21438ABA-2EEE-45F9-BE76-6FEFBC1FB632}"/>
              </a:ext>
            </a:extLst>
          </p:cNvPr>
          <p:cNvGrpSpPr/>
          <p:nvPr/>
        </p:nvGrpSpPr>
        <p:grpSpPr>
          <a:xfrm>
            <a:off x="3587589" y="2199632"/>
            <a:ext cx="2040830" cy="1034365"/>
            <a:chOff x="3647654" y="2041594"/>
            <a:chExt cx="2040830" cy="1034365"/>
          </a:xfrm>
        </p:grpSpPr>
        <p:pic>
          <p:nvPicPr>
            <p:cNvPr id="22" name="Picture 2">
              <a:extLst>
                <a:ext uri="{FF2B5EF4-FFF2-40B4-BE49-F238E27FC236}">
                  <a16:creationId xmlns:a16="http://schemas.microsoft.com/office/drawing/2014/main" id="{599FD6E7-5193-4867-B5F5-0F9816398C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7654" y="2041594"/>
              <a:ext cx="787939" cy="72944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会社の建物のアイコン（中小企業）">
              <a:extLst>
                <a:ext uri="{FF2B5EF4-FFF2-40B4-BE49-F238E27FC236}">
                  <a16:creationId xmlns:a16="http://schemas.microsoft.com/office/drawing/2014/main" id="{4D2DF5FB-D711-440B-8D4B-0C12422E82F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4128" y="2295535"/>
              <a:ext cx="654356" cy="780424"/>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コネクタ: カギ線 26">
              <a:extLst>
                <a:ext uri="{FF2B5EF4-FFF2-40B4-BE49-F238E27FC236}">
                  <a16:creationId xmlns:a16="http://schemas.microsoft.com/office/drawing/2014/main" id="{90813C15-167A-4AFD-812C-4D06CAB5FF5C}"/>
                </a:ext>
              </a:extLst>
            </p:cNvPr>
            <p:cNvCxnSpPr>
              <a:cxnSpLocks/>
              <a:stCxn id="23" idx="1"/>
              <a:endCxn id="22" idx="3"/>
            </p:cNvCxnSpPr>
            <p:nvPr/>
          </p:nvCxnSpPr>
          <p:spPr>
            <a:xfrm rot="10800000">
              <a:off x="4435594" y="2406317"/>
              <a:ext cx="598535" cy="279430"/>
            </a:xfrm>
            <a:prstGeom prst="bentConnector3">
              <a:avLst>
                <a:gd name="adj1" fmla="val 50000"/>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グループ化 42">
            <a:extLst>
              <a:ext uri="{FF2B5EF4-FFF2-40B4-BE49-F238E27FC236}">
                <a16:creationId xmlns:a16="http://schemas.microsoft.com/office/drawing/2014/main" id="{02AEDC80-E87A-446F-B330-E1C29E1BEAC1}"/>
              </a:ext>
            </a:extLst>
          </p:cNvPr>
          <p:cNvGrpSpPr/>
          <p:nvPr/>
        </p:nvGrpSpPr>
        <p:grpSpPr>
          <a:xfrm>
            <a:off x="3476522" y="3546049"/>
            <a:ext cx="2061505" cy="1525308"/>
            <a:chOff x="3458924" y="3342677"/>
            <a:chExt cx="2061505" cy="1525308"/>
          </a:xfrm>
        </p:grpSpPr>
        <p:pic>
          <p:nvPicPr>
            <p:cNvPr id="24" name="Picture 22" descr="会社の建物のアイコン（中小企業）">
              <a:extLst>
                <a:ext uri="{FF2B5EF4-FFF2-40B4-BE49-F238E27FC236}">
                  <a16:creationId xmlns:a16="http://schemas.microsoft.com/office/drawing/2014/main" id="{0795D99F-8220-4296-87EB-474E3FD7DCC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6398" y="3342677"/>
              <a:ext cx="654356" cy="78042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会社の建物のアイコン（中小企業）">
              <a:extLst>
                <a:ext uri="{FF2B5EF4-FFF2-40B4-BE49-F238E27FC236}">
                  <a16:creationId xmlns:a16="http://schemas.microsoft.com/office/drawing/2014/main" id="{A35AEA08-4312-4937-AE79-7624C28DBE2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6073" y="3851502"/>
              <a:ext cx="654356" cy="78042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会社の建物のアイコン（工場）">
              <a:extLst>
                <a:ext uri="{FF2B5EF4-FFF2-40B4-BE49-F238E27FC236}">
                  <a16:creationId xmlns:a16="http://schemas.microsoft.com/office/drawing/2014/main" id="{D1164F2B-E83B-4349-856F-00514E7721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8924" y="4022475"/>
              <a:ext cx="909151" cy="84551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コネクタ: カギ線 31">
              <a:extLst>
                <a:ext uri="{FF2B5EF4-FFF2-40B4-BE49-F238E27FC236}">
                  <a16:creationId xmlns:a16="http://schemas.microsoft.com/office/drawing/2014/main" id="{EA8AFC6E-5CF3-4500-8DCC-9A354D7ECE80}"/>
                </a:ext>
              </a:extLst>
            </p:cNvPr>
            <p:cNvCxnSpPr>
              <a:cxnSpLocks/>
              <a:stCxn id="25" idx="1"/>
              <a:endCxn id="24" idx="3"/>
            </p:cNvCxnSpPr>
            <p:nvPr/>
          </p:nvCxnSpPr>
          <p:spPr>
            <a:xfrm rot="10800000">
              <a:off x="4380755" y="3732890"/>
              <a:ext cx="485319" cy="508825"/>
            </a:xfrm>
            <a:prstGeom prst="bentConnector3">
              <a:avLst>
                <a:gd name="adj1" fmla="val 50000"/>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324A6374-7E72-4883-9EF0-B9F169C158E1}"/>
                </a:ext>
              </a:extLst>
            </p:cNvPr>
            <p:cNvCxnSpPr>
              <a:cxnSpLocks/>
              <a:stCxn id="25" idx="1"/>
              <a:endCxn id="26" idx="3"/>
            </p:cNvCxnSpPr>
            <p:nvPr/>
          </p:nvCxnSpPr>
          <p:spPr>
            <a:xfrm rot="10800000" flipV="1">
              <a:off x="4368075" y="4241714"/>
              <a:ext cx="497998" cy="203516"/>
            </a:xfrm>
            <a:prstGeom prst="bentConnector3">
              <a:avLst>
                <a:gd name="adj1" fmla="val 50000"/>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DC279D59-A5F0-4EEC-A9CB-DD9485333967}"/>
              </a:ext>
            </a:extLst>
          </p:cNvPr>
          <p:cNvSpPr txBox="1"/>
          <p:nvPr/>
        </p:nvSpPr>
        <p:spPr>
          <a:xfrm>
            <a:off x="2914423" y="5265668"/>
            <a:ext cx="3338438" cy="1200329"/>
          </a:xfrm>
          <a:prstGeom prst="rect">
            <a:avLst/>
          </a:prstGeom>
          <a:noFill/>
        </p:spPr>
        <p:txBody>
          <a:bodyPr wrap="square">
            <a:spAutoFit/>
          </a:bodyPr>
          <a:lstStyle/>
          <a:p>
            <a:pPr algn="ctr"/>
            <a:r>
              <a:rPr kumimoji="1" lang="en-US" altLang="ja-JP" b="1" dirty="0">
                <a:latin typeface="メイリオ" panose="020B0604030504040204" pitchFamily="50" charset="-128"/>
                <a:ea typeface="メイリオ" panose="020B0604030504040204" pitchFamily="50" charset="-128"/>
              </a:rPr>
              <a:t>WAN</a:t>
            </a:r>
          </a:p>
          <a:p>
            <a:pPr algn="ctr"/>
            <a:r>
              <a:rPr kumimoji="1" lang="ja-JP" altLang="en-US" dirty="0">
                <a:latin typeface="メイリオ" panose="020B0604030504040204" pitchFamily="50" charset="-128"/>
                <a:ea typeface="メイリオ" panose="020B0604030504040204" pitchFamily="50" charset="-128"/>
              </a:rPr>
              <a:t>企業や工場、</a:t>
            </a:r>
            <a:endParaRPr kumimoji="1" lang="en-US" altLang="ja-JP"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自宅と会社など</a:t>
            </a:r>
            <a:endParaRPr kumimoji="1" lang="en-US" altLang="ja-JP"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広い地域を結んだもの</a:t>
            </a:r>
          </a:p>
        </p:txBody>
      </p:sp>
      <p:sp>
        <p:nvSpPr>
          <p:cNvPr id="46" name="テキスト ボックス 45">
            <a:extLst>
              <a:ext uri="{FF2B5EF4-FFF2-40B4-BE49-F238E27FC236}">
                <a16:creationId xmlns:a16="http://schemas.microsoft.com/office/drawing/2014/main" id="{714D9710-D5B2-4CAE-812A-F4F8250BD4FC}"/>
              </a:ext>
            </a:extLst>
          </p:cNvPr>
          <p:cNvSpPr txBox="1"/>
          <p:nvPr/>
        </p:nvSpPr>
        <p:spPr>
          <a:xfrm>
            <a:off x="5809745" y="5265668"/>
            <a:ext cx="3338438" cy="1200329"/>
          </a:xfrm>
          <a:prstGeom prst="rect">
            <a:avLst/>
          </a:prstGeom>
          <a:noFill/>
        </p:spPr>
        <p:txBody>
          <a:bodyPr wrap="square">
            <a:spAutoFit/>
          </a:bodyPr>
          <a:lstStyle/>
          <a:p>
            <a:pPr algn="ctr"/>
            <a:r>
              <a:rPr kumimoji="1" lang="ja-JP" altLang="en-US" b="1" dirty="0">
                <a:latin typeface="メイリオ" panose="020B0604030504040204" pitchFamily="50" charset="-128"/>
                <a:ea typeface="メイリオ" panose="020B0604030504040204" pitchFamily="50" charset="-128"/>
              </a:rPr>
              <a:t>インターネット</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世界中のネットワーク</a:t>
            </a:r>
            <a:endParaRPr kumimoji="1"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同士</a:t>
            </a:r>
            <a:r>
              <a:rPr kumimoji="1" lang="ja-JP" altLang="en-US" dirty="0">
                <a:latin typeface="メイリオ" panose="020B0604030504040204" pitchFamily="50" charset="-128"/>
                <a:ea typeface="メイリオ" panose="020B0604030504040204" pitchFamily="50" charset="-128"/>
              </a:rPr>
              <a:t>をつないだ</a:t>
            </a:r>
            <a:endParaRPr kumimoji="1" lang="en-US" altLang="ja-JP"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巨大なネットワーク</a:t>
            </a:r>
          </a:p>
        </p:txBody>
      </p:sp>
      <p:pic>
        <p:nvPicPr>
          <p:cNvPr id="8196" name="Picture 4" descr="インターネットのイラスト">
            <a:extLst>
              <a:ext uri="{FF2B5EF4-FFF2-40B4-BE49-F238E27FC236}">
                <a16:creationId xmlns:a16="http://schemas.microsoft.com/office/drawing/2014/main" id="{360796F6-0E8D-44EA-A024-F364F54550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3001" y="2434593"/>
            <a:ext cx="2307062" cy="230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521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dirty="0">
                <a:solidFill>
                  <a:srgbClr val="002060"/>
                </a:solidFill>
              </a:rPr>
              <a:t>IP</a:t>
            </a:r>
            <a:r>
              <a:rPr lang="ja-JP" altLang="en-US" sz="2800" dirty="0">
                <a:solidFill>
                  <a:srgbClr val="002060"/>
                </a:solidFill>
              </a:rPr>
              <a:t>アドレスとポート</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データの送受信をするための住所（</a:t>
            </a:r>
            <a:r>
              <a:rPr lang="en-US" altLang="ja-JP" sz="2000" dirty="0"/>
              <a:t>IP</a:t>
            </a:r>
            <a:r>
              <a:rPr lang="ja-JP" altLang="en-US" sz="2000" dirty="0"/>
              <a:t>アドレス）と宛名（ポート）</a:t>
            </a:r>
            <a:endParaRPr lang="en-US" altLang="ja-JP" sz="20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1-3. </a:t>
            </a:r>
            <a:r>
              <a:rPr lang="ja-JP" altLang="en-US" sz="1400" dirty="0">
                <a:solidFill>
                  <a:schemeClr val="tx1">
                    <a:lumMod val="75000"/>
                    <a:lumOff val="25000"/>
                  </a:schemeClr>
                </a:solidFill>
              </a:rPr>
              <a:t>ネットワークの基礎（おさらい）</a:t>
            </a:r>
          </a:p>
        </p:txBody>
      </p:sp>
      <p:pic>
        <p:nvPicPr>
          <p:cNvPr id="7" name="Picture 16" descr="シングルボードコンピュータのイラスト">
            <a:extLst>
              <a:ext uri="{FF2B5EF4-FFF2-40B4-BE49-F238E27FC236}">
                <a16:creationId xmlns:a16="http://schemas.microsoft.com/office/drawing/2014/main" id="{6B82F8B3-6CDC-4F34-9164-4C2AB0D5CE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209858">
            <a:off x="2243555" y="3730197"/>
            <a:ext cx="889129" cy="7891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斜めから見たノートパソコンのイラスト">
            <a:extLst>
              <a:ext uri="{FF2B5EF4-FFF2-40B4-BE49-F238E27FC236}">
                <a16:creationId xmlns:a16="http://schemas.microsoft.com/office/drawing/2014/main" id="{C7118162-9097-432E-A8CC-56EA598605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846" y="3373076"/>
            <a:ext cx="921909" cy="7006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descr="サーバのイラスト（1台）">
            <a:extLst>
              <a:ext uri="{FF2B5EF4-FFF2-40B4-BE49-F238E27FC236}">
                <a16:creationId xmlns:a16="http://schemas.microsoft.com/office/drawing/2014/main" id="{34532AFD-5EDF-4A83-825C-8C12E8DB9B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69309" y="2125037"/>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ルータのマーク">
            <a:extLst>
              <a:ext uri="{FF2B5EF4-FFF2-40B4-BE49-F238E27FC236}">
                <a16:creationId xmlns:a16="http://schemas.microsoft.com/office/drawing/2014/main" id="{9A58035C-5ADC-40BB-9E25-C817A28C2D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1380" y="2625747"/>
            <a:ext cx="588722" cy="924694"/>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BD2D26F-C16E-42F3-939A-539DE57AB9E4}"/>
              </a:ext>
            </a:extLst>
          </p:cNvPr>
          <p:cNvSpPr txBox="1"/>
          <p:nvPr/>
        </p:nvSpPr>
        <p:spPr>
          <a:xfrm>
            <a:off x="1199394" y="3135135"/>
            <a:ext cx="1683431" cy="307777"/>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192.168.0.2</a:t>
            </a:r>
            <a:endParaRPr kumimoji="1" lang="ja-JP" altLang="en-US" sz="14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217C1BF-6FF8-4A8A-B716-0BB9627B064F}"/>
              </a:ext>
            </a:extLst>
          </p:cNvPr>
          <p:cNvSpPr txBox="1"/>
          <p:nvPr/>
        </p:nvSpPr>
        <p:spPr>
          <a:xfrm>
            <a:off x="320696" y="4112695"/>
            <a:ext cx="1683431" cy="307777"/>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192.168.0.101</a:t>
            </a:r>
            <a:endParaRPr kumimoji="1" lang="ja-JP" altLang="en-US" sz="14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1AB3C90C-EDA8-44C5-8E72-370055C79BED}"/>
              </a:ext>
            </a:extLst>
          </p:cNvPr>
          <p:cNvSpPr txBox="1"/>
          <p:nvPr/>
        </p:nvSpPr>
        <p:spPr>
          <a:xfrm>
            <a:off x="1846403" y="4438182"/>
            <a:ext cx="1683431" cy="307777"/>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192.168.0.11</a:t>
            </a:r>
            <a:endParaRPr kumimoji="1" lang="ja-JP" altLang="en-US"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3059C43E-9F5C-465A-A504-43E388CD57EB}"/>
              </a:ext>
            </a:extLst>
          </p:cNvPr>
          <p:cNvSpPr txBox="1"/>
          <p:nvPr/>
        </p:nvSpPr>
        <p:spPr>
          <a:xfrm>
            <a:off x="2631776" y="3581837"/>
            <a:ext cx="1683431" cy="307777"/>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192.168.0.1</a:t>
            </a:r>
            <a:endParaRPr kumimoji="1" lang="ja-JP" altLang="en-US" sz="14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0D053965-9B5D-4A34-8184-12FAD72389F8}"/>
              </a:ext>
            </a:extLst>
          </p:cNvPr>
          <p:cNvSpPr txBox="1"/>
          <p:nvPr/>
        </p:nvSpPr>
        <p:spPr>
          <a:xfrm>
            <a:off x="451364" y="4756279"/>
            <a:ext cx="4054581" cy="1600438"/>
          </a:xfrm>
          <a:prstGeom prst="rect">
            <a:avLst/>
          </a:prstGeom>
          <a:noFill/>
        </p:spPr>
        <p:txBody>
          <a:bodyPr wrap="square">
            <a:spAutoFit/>
          </a:bodyPr>
          <a:lstStyle/>
          <a:p>
            <a:pPr algn="ctr"/>
            <a:r>
              <a:rPr kumimoji="1" lang="en-US" altLang="ja-JP" b="1" dirty="0">
                <a:solidFill>
                  <a:srgbClr val="FF0000"/>
                </a:solidFill>
                <a:latin typeface="メイリオ" panose="020B0604030504040204" pitchFamily="50" charset="-128"/>
                <a:ea typeface="メイリオ" panose="020B0604030504040204" pitchFamily="50" charset="-128"/>
              </a:rPr>
              <a:t>IP</a:t>
            </a:r>
            <a:r>
              <a:rPr kumimoji="1" lang="ja-JP" altLang="en-US" b="1" dirty="0">
                <a:solidFill>
                  <a:srgbClr val="FF0000"/>
                </a:solidFill>
                <a:latin typeface="メイリオ" panose="020B0604030504040204" pitchFamily="50" charset="-128"/>
                <a:ea typeface="メイリオ" panose="020B0604030504040204" pitchFamily="50" charset="-128"/>
              </a:rPr>
              <a:t>アドレス</a:t>
            </a:r>
            <a:endParaRPr kumimoji="1" lang="en-US" altLang="ja-JP" b="1" dirty="0">
              <a:solidFill>
                <a:srgbClr val="FF0000"/>
              </a:solidFill>
              <a:latin typeface="メイリオ" panose="020B0604030504040204" pitchFamily="50" charset="-128"/>
              <a:ea typeface="メイリオ" panose="020B0604030504040204" pitchFamily="50" charset="-128"/>
            </a:endParaRPr>
          </a:p>
          <a:p>
            <a:pPr algn="ctr"/>
            <a:r>
              <a:rPr kumimoji="1" lang="ja-JP" altLang="en-US" sz="1600" dirty="0">
                <a:solidFill>
                  <a:srgbClr val="FF0000"/>
                </a:solidFill>
                <a:latin typeface="メイリオ" panose="020B0604030504040204" pitchFamily="50" charset="-128"/>
                <a:ea typeface="メイリオ" panose="020B0604030504040204" pitchFamily="50" charset="-128"/>
              </a:rPr>
              <a:t>インターネットなどの通信をする</a:t>
            </a:r>
            <a:br>
              <a:rPr kumimoji="1" lang="en-US" altLang="ja-JP" sz="1600" dirty="0">
                <a:solidFill>
                  <a:srgbClr val="FF0000"/>
                </a:solidFill>
                <a:latin typeface="メイリオ" panose="020B0604030504040204" pitchFamily="50" charset="-128"/>
                <a:ea typeface="メイリオ" panose="020B0604030504040204" pitchFamily="50" charset="-128"/>
              </a:rPr>
            </a:br>
            <a:r>
              <a:rPr kumimoji="1" lang="ja-JP" altLang="en-US" sz="1600" dirty="0">
                <a:solidFill>
                  <a:srgbClr val="FF0000"/>
                </a:solidFill>
                <a:latin typeface="メイリオ" panose="020B0604030504040204" pitchFamily="50" charset="-128"/>
                <a:ea typeface="メイリオ" panose="020B0604030504040204" pitchFamily="50" charset="-128"/>
              </a:rPr>
              <a:t>コンピュータや機器に割り当てる番号</a:t>
            </a:r>
            <a:br>
              <a:rPr kumimoji="1" lang="en-US" altLang="ja-JP" sz="1600" dirty="0">
                <a:latin typeface="メイリオ" panose="020B0604030504040204" pitchFamily="50" charset="-128"/>
                <a:ea typeface="メイリオ" panose="020B0604030504040204" pitchFamily="50" charset="-128"/>
              </a:rPr>
            </a:br>
            <a:r>
              <a:rPr kumimoji="1" lang="en-US" altLang="ja-JP" sz="1600" dirty="0">
                <a:latin typeface="メイリオ" panose="020B0604030504040204" pitchFamily="50" charset="-128"/>
                <a:ea typeface="メイリオ" panose="020B0604030504040204" pitchFamily="50" charset="-128"/>
              </a:rPr>
              <a:t>LAN</a:t>
            </a:r>
            <a:r>
              <a:rPr kumimoji="1" lang="ja-JP" altLang="en-US" sz="1600" dirty="0">
                <a:latin typeface="メイリオ" panose="020B0604030504040204" pitchFamily="50" charset="-128"/>
                <a:ea typeface="メイリオ" panose="020B0604030504040204" pitchFamily="50" charset="-128"/>
              </a:rPr>
              <a:t>の差込口や</a:t>
            </a:r>
            <a:r>
              <a:rPr kumimoji="1" lang="en-US" altLang="ja-JP" sz="1600" dirty="0">
                <a:latin typeface="メイリオ" panose="020B0604030504040204" pitchFamily="50" charset="-128"/>
                <a:ea typeface="メイリオ" panose="020B0604030504040204" pitchFamily="50" charset="-128"/>
              </a:rPr>
              <a:t>Wi-Fi</a:t>
            </a:r>
            <a:r>
              <a:rPr kumimoji="1" lang="ja-JP" altLang="en-US" sz="1600" dirty="0">
                <a:latin typeface="メイリオ" panose="020B0604030504040204" pitchFamily="50" charset="-128"/>
                <a:ea typeface="メイリオ" panose="020B0604030504040204" pitchFamily="50" charset="-128"/>
              </a:rPr>
              <a:t>アダプタごとに</a:t>
            </a:r>
            <a:endParaRPr kumimoji="1" lang="en-US" altLang="ja-JP" sz="1600" dirty="0">
              <a:latin typeface="メイリオ" panose="020B0604030504040204" pitchFamily="50" charset="-128"/>
              <a:ea typeface="メイリオ" panose="020B0604030504040204" pitchFamily="50" charset="-128"/>
            </a:endParaRPr>
          </a:p>
          <a:p>
            <a:pPr algn="ctr"/>
            <a:r>
              <a:rPr lang="en-US" altLang="ja-JP" sz="1600" dirty="0">
                <a:solidFill>
                  <a:srgbClr val="006600"/>
                </a:solidFill>
                <a:latin typeface="メイリオ" panose="020B0604030504040204" pitchFamily="50" charset="-128"/>
                <a:ea typeface="メイリオ" panose="020B0604030504040204" pitchFamily="50" charset="-128"/>
              </a:rPr>
              <a:t>MAC</a:t>
            </a:r>
            <a:r>
              <a:rPr lang="ja-JP" altLang="en-US" sz="1600" dirty="0">
                <a:solidFill>
                  <a:srgbClr val="006600"/>
                </a:solidFill>
                <a:latin typeface="メイリオ" panose="020B0604030504040204" pitchFamily="50" charset="-128"/>
                <a:ea typeface="メイリオ" panose="020B0604030504040204" pitchFamily="50" charset="-128"/>
              </a:rPr>
              <a:t>アドレスという</a:t>
            </a:r>
            <a:r>
              <a:rPr lang="en-US" altLang="ja-JP" sz="1600" dirty="0">
                <a:solidFill>
                  <a:srgbClr val="006600"/>
                </a:solidFill>
                <a:latin typeface="メイリオ" panose="020B0604030504040204" pitchFamily="50" charset="-128"/>
                <a:ea typeface="メイリオ" panose="020B0604030504040204" pitchFamily="50" charset="-128"/>
              </a:rPr>
              <a:t>ID</a:t>
            </a:r>
            <a:r>
              <a:rPr lang="ja-JP" altLang="en-US" sz="1600" dirty="0">
                <a:solidFill>
                  <a:srgbClr val="006600"/>
                </a:solidFill>
                <a:latin typeface="メイリオ" panose="020B0604030504040204" pitchFamily="50" charset="-128"/>
                <a:ea typeface="メイリオ" panose="020B0604030504040204" pitchFamily="50" charset="-128"/>
              </a:rPr>
              <a:t>があり、この</a:t>
            </a:r>
            <a:r>
              <a:rPr lang="en-US" altLang="ja-JP" sz="1600" dirty="0">
                <a:solidFill>
                  <a:srgbClr val="006600"/>
                </a:solidFill>
                <a:latin typeface="メイリオ" panose="020B0604030504040204" pitchFamily="50" charset="-128"/>
                <a:ea typeface="メイリオ" panose="020B0604030504040204" pitchFamily="50" charset="-128"/>
              </a:rPr>
              <a:t>MAC</a:t>
            </a:r>
            <a:r>
              <a:rPr lang="ja-JP" altLang="en-US" sz="1600" dirty="0">
                <a:solidFill>
                  <a:srgbClr val="006600"/>
                </a:solidFill>
                <a:latin typeface="メイリオ" panose="020B0604030504040204" pitchFamily="50" charset="-128"/>
                <a:ea typeface="メイリオ" panose="020B0604030504040204" pitchFamily="50" charset="-128"/>
              </a:rPr>
              <a:t>アドレスに</a:t>
            </a:r>
            <a:r>
              <a:rPr lang="en-US" altLang="ja-JP" sz="1600" dirty="0">
                <a:solidFill>
                  <a:srgbClr val="006600"/>
                </a:solidFill>
                <a:latin typeface="メイリオ" panose="020B0604030504040204" pitchFamily="50" charset="-128"/>
                <a:ea typeface="メイリオ" panose="020B0604030504040204" pitchFamily="50" charset="-128"/>
              </a:rPr>
              <a:t>IP</a:t>
            </a:r>
            <a:r>
              <a:rPr lang="ja-JP" altLang="en-US" sz="1600" dirty="0">
                <a:solidFill>
                  <a:srgbClr val="006600"/>
                </a:solidFill>
                <a:latin typeface="メイリオ" panose="020B0604030504040204" pitchFamily="50" charset="-128"/>
                <a:ea typeface="メイリオ" panose="020B0604030504040204" pitchFamily="50" charset="-128"/>
              </a:rPr>
              <a:t>アドレスが関連づけられる</a:t>
            </a:r>
            <a:endParaRPr kumimoji="1" lang="en-US" altLang="ja-JP" sz="1600" dirty="0">
              <a:solidFill>
                <a:srgbClr val="006600"/>
              </a:solidFill>
              <a:latin typeface="メイリオ" panose="020B0604030504040204" pitchFamily="50" charset="-128"/>
              <a:ea typeface="メイリオ" panose="020B0604030504040204" pitchFamily="50" charset="-128"/>
            </a:endParaRPr>
          </a:p>
        </p:txBody>
      </p:sp>
      <p:pic>
        <p:nvPicPr>
          <p:cNvPr id="17" name="Picture 14" descr="斜めから見たノートパソコンのイラスト">
            <a:extLst>
              <a:ext uri="{FF2B5EF4-FFF2-40B4-BE49-F238E27FC236}">
                <a16:creationId xmlns:a16="http://schemas.microsoft.com/office/drawing/2014/main" id="{25217D00-D9CC-462D-9ABF-4CD414EE88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6642" y="2932231"/>
            <a:ext cx="921909" cy="700651"/>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7C17AE62-DB8A-4056-9814-77463F3BF9ED}"/>
              </a:ext>
            </a:extLst>
          </p:cNvPr>
          <p:cNvSpPr txBox="1"/>
          <p:nvPr/>
        </p:nvSpPr>
        <p:spPr>
          <a:xfrm>
            <a:off x="5535241" y="2096866"/>
            <a:ext cx="1981579" cy="523220"/>
          </a:xfrm>
          <a:prstGeom prst="rect">
            <a:avLst/>
          </a:prstGeom>
          <a:noFill/>
        </p:spPr>
        <p:txBody>
          <a:bodyPr wrap="square">
            <a:spAutoFit/>
          </a:bodyPr>
          <a:lstStyle/>
          <a:p>
            <a:pPr algn="ctr"/>
            <a:r>
              <a:rPr kumimoji="1" lang="ja-JP" altLang="en-US" sz="1400" dirty="0">
                <a:solidFill>
                  <a:schemeClr val="accent2">
                    <a:lumMod val="50000"/>
                  </a:schemeClr>
                </a:solidFill>
                <a:latin typeface="メイリオ" panose="020B0604030504040204" pitchFamily="50" charset="-128"/>
                <a:ea typeface="メイリオ" panose="020B0604030504040204" pitchFamily="50" charset="-128"/>
              </a:rPr>
              <a:t>ホームページを見る</a:t>
            </a:r>
            <a:endParaRPr kumimoji="1" lang="en-US" altLang="ja-JP" sz="1400" dirty="0">
              <a:solidFill>
                <a:schemeClr val="accent2">
                  <a:lumMod val="50000"/>
                </a:schemeClr>
              </a:solidFill>
              <a:latin typeface="メイリオ" panose="020B0604030504040204" pitchFamily="50" charset="-128"/>
              <a:ea typeface="メイリオ" panose="020B0604030504040204" pitchFamily="50" charset="-128"/>
            </a:endParaRPr>
          </a:p>
          <a:p>
            <a:pPr algn="ctr"/>
            <a:r>
              <a:rPr kumimoji="1" lang="en-US" altLang="ja-JP" sz="1400" dirty="0">
                <a:solidFill>
                  <a:schemeClr val="accent2">
                    <a:lumMod val="50000"/>
                  </a:schemeClr>
                </a:solidFill>
                <a:latin typeface="メイリオ" panose="020B0604030504040204" pitchFamily="50" charset="-128"/>
                <a:ea typeface="メイリオ" panose="020B0604030504040204" pitchFamily="50" charset="-128"/>
              </a:rPr>
              <a:t>http</a:t>
            </a:r>
            <a:r>
              <a:rPr kumimoji="1" lang="ja-JP" altLang="en-US" sz="1400" dirty="0">
                <a:solidFill>
                  <a:schemeClr val="accent2">
                    <a:lumMod val="50000"/>
                  </a:schemeClr>
                </a:solidFill>
                <a:latin typeface="メイリオ" panose="020B0604030504040204" pitchFamily="50" charset="-128"/>
                <a:ea typeface="メイリオ" panose="020B0604030504040204" pitchFamily="50" charset="-128"/>
              </a:rPr>
              <a:t>（</a:t>
            </a:r>
            <a:r>
              <a:rPr kumimoji="1" lang="en-US" altLang="ja-JP" sz="1400" dirty="0">
                <a:solidFill>
                  <a:schemeClr val="accent2">
                    <a:lumMod val="50000"/>
                  </a:schemeClr>
                </a:solidFill>
                <a:latin typeface="メイリオ" panose="020B0604030504040204" pitchFamily="50" charset="-128"/>
                <a:ea typeface="メイリオ" panose="020B0604030504040204" pitchFamily="50" charset="-128"/>
              </a:rPr>
              <a:t>80</a:t>
            </a: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番）</a:t>
            </a:r>
            <a:endParaRPr kumimoji="1" lang="ja-JP" altLang="en-US" sz="1400" dirty="0">
              <a:solidFill>
                <a:schemeClr val="accent2">
                  <a:lumMod val="50000"/>
                </a:schemeClr>
              </a:solidFill>
              <a:latin typeface="メイリオ" panose="020B0604030504040204" pitchFamily="50" charset="-128"/>
              <a:ea typeface="メイリオ" panose="020B0604030504040204" pitchFamily="50" charset="-128"/>
            </a:endParaRPr>
          </a:p>
        </p:txBody>
      </p:sp>
      <p:pic>
        <p:nvPicPr>
          <p:cNvPr id="19" name="Picture 20" descr="サーバのイラスト（1台）">
            <a:extLst>
              <a:ext uri="{FF2B5EF4-FFF2-40B4-BE49-F238E27FC236}">
                <a16:creationId xmlns:a16="http://schemas.microsoft.com/office/drawing/2014/main" id="{B4FCF7B4-5092-4378-83B4-98ACDD0256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5122" y="2756687"/>
            <a:ext cx="936104" cy="93610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矢印コネクタ 3">
            <a:extLst>
              <a:ext uri="{FF2B5EF4-FFF2-40B4-BE49-F238E27FC236}">
                <a16:creationId xmlns:a16="http://schemas.microsoft.com/office/drawing/2014/main" id="{F6C0A4B5-CF00-44E3-9250-00D913375F60}"/>
              </a:ext>
            </a:extLst>
          </p:cNvPr>
          <p:cNvCxnSpPr>
            <a:cxnSpLocks/>
            <a:stCxn id="40" idx="3"/>
            <a:endCxn id="41" idx="1"/>
          </p:cNvCxnSpPr>
          <p:nvPr/>
        </p:nvCxnSpPr>
        <p:spPr>
          <a:xfrm flipV="1">
            <a:off x="5698368" y="2825581"/>
            <a:ext cx="1558468" cy="12580"/>
          </a:xfrm>
          <a:prstGeom prst="straightConnector1">
            <a:avLst/>
          </a:prstGeom>
          <a:ln w="38100">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36" name="テキスト ボックス 35">
            <a:extLst>
              <a:ext uri="{FF2B5EF4-FFF2-40B4-BE49-F238E27FC236}">
                <a16:creationId xmlns:a16="http://schemas.microsoft.com/office/drawing/2014/main" id="{093484F8-DC28-4705-B309-300E62AE6699}"/>
              </a:ext>
            </a:extLst>
          </p:cNvPr>
          <p:cNvSpPr txBox="1"/>
          <p:nvPr/>
        </p:nvSpPr>
        <p:spPr>
          <a:xfrm>
            <a:off x="5243257" y="3899723"/>
            <a:ext cx="2906008" cy="523220"/>
          </a:xfrm>
          <a:prstGeom prst="rect">
            <a:avLst/>
          </a:prstGeom>
          <a:noFill/>
        </p:spPr>
        <p:txBody>
          <a:bodyPr wrap="square">
            <a:spAutoFit/>
          </a:bodyPr>
          <a:lstStyle/>
          <a:p>
            <a:pPr algn="ctr"/>
            <a:r>
              <a:rPr kumimoji="1" lang="ja-JP" altLang="en-US" sz="1400" dirty="0">
                <a:solidFill>
                  <a:schemeClr val="accent5">
                    <a:lumMod val="50000"/>
                  </a:schemeClr>
                </a:solidFill>
                <a:latin typeface="メイリオ" panose="020B0604030504040204" pitchFamily="50" charset="-128"/>
                <a:ea typeface="メイリオ" panose="020B0604030504040204" pitchFamily="50" charset="-128"/>
              </a:rPr>
              <a:t>メールを送受信する</a:t>
            </a:r>
            <a:endParaRPr kumimoji="1" lang="en-US" altLang="ja-JP" sz="1400" dirty="0">
              <a:solidFill>
                <a:schemeClr val="accent5">
                  <a:lumMod val="50000"/>
                </a:schemeClr>
              </a:solidFill>
              <a:latin typeface="メイリオ" panose="020B0604030504040204" pitchFamily="50" charset="-128"/>
              <a:ea typeface="メイリオ" panose="020B0604030504040204" pitchFamily="50" charset="-128"/>
            </a:endParaRPr>
          </a:p>
          <a:p>
            <a:pPr algn="ctr"/>
            <a:r>
              <a:rPr lang="en-US" altLang="ja-JP" sz="1400" dirty="0">
                <a:solidFill>
                  <a:schemeClr val="accent5">
                    <a:lumMod val="50000"/>
                  </a:schemeClr>
                </a:solidFill>
                <a:latin typeface="メイリオ" panose="020B0604030504040204" pitchFamily="50" charset="-128"/>
                <a:ea typeface="メイリオ" panose="020B0604030504040204" pitchFamily="50" charset="-128"/>
              </a:rPr>
              <a:t>smtp</a:t>
            </a:r>
            <a:r>
              <a:rPr lang="ja-JP" altLang="en-US" sz="1400" dirty="0">
                <a:solidFill>
                  <a:schemeClr val="accent5">
                    <a:lumMod val="50000"/>
                  </a:schemeClr>
                </a:solidFill>
                <a:latin typeface="メイリオ" panose="020B0604030504040204" pitchFamily="50" charset="-128"/>
                <a:ea typeface="メイリオ" panose="020B0604030504040204" pitchFamily="50" charset="-128"/>
              </a:rPr>
              <a:t>（</a:t>
            </a:r>
            <a:r>
              <a:rPr lang="en-US" altLang="ja-JP" sz="1400" dirty="0">
                <a:solidFill>
                  <a:schemeClr val="accent5">
                    <a:lumMod val="50000"/>
                  </a:schemeClr>
                </a:solidFill>
                <a:latin typeface="メイリオ" panose="020B0604030504040204" pitchFamily="50" charset="-128"/>
                <a:ea typeface="メイリオ" panose="020B0604030504040204" pitchFamily="50" charset="-128"/>
              </a:rPr>
              <a:t>25</a:t>
            </a:r>
            <a:r>
              <a:rPr lang="ja-JP" altLang="en-US" sz="1400" dirty="0">
                <a:solidFill>
                  <a:schemeClr val="accent5">
                    <a:lumMod val="50000"/>
                  </a:schemeClr>
                </a:solidFill>
                <a:latin typeface="メイリオ" panose="020B0604030504040204" pitchFamily="50" charset="-128"/>
                <a:ea typeface="メイリオ" panose="020B0604030504040204" pitchFamily="50" charset="-128"/>
              </a:rPr>
              <a:t>番） </a:t>
            </a:r>
            <a:r>
              <a:rPr lang="en-US" altLang="ja-JP" sz="1400" dirty="0">
                <a:solidFill>
                  <a:schemeClr val="accent5">
                    <a:lumMod val="50000"/>
                  </a:schemeClr>
                </a:solidFill>
                <a:latin typeface="メイリオ" panose="020B0604030504040204" pitchFamily="50" charset="-128"/>
                <a:ea typeface="メイリオ" panose="020B0604030504040204" pitchFamily="50" charset="-128"/>
              </a:rPr>
              <a:t>pop </a:t>
            </a:r>
            <a:r>
              <a:rPr lang="ja-JP" altLang="en-US" sz="1400" dirty="0">
                <a:solidFill>
                  <a:schemeClr val="accent5">
                    <a:lumMod val="50000"/>
                  </a:schemeClr>
                </a:solidFill>
                <a:latin typeface="メイリオ" panose="020B0604030504040204" pitchFamily="50" charset="-128"/>
                <a:ea typeface="メイリオ" panose="020B0604030504040204" pitchFamily="50" charset="-128"/>
              </a:rPr>
              <a:t>（</a:t>
            </a:r>
            <a:r>
              <a:rPr lang="en-US" altLang="ja-JP" sz="1400" dirty="0">
                <a:solidFill>
                  <a:schemeClr val="accent5">
                    <a:lumMod val="50000"/>
                  </a:schemeClr>
                </a:solidFill>
                <a:latin typeface="メイリオ" panose="020B0604030504040204" pitchFamily="50" charset="-128"/>
                <a:ea typeface="メイリオ" panose="020B0604030504040204" pitchFamily="50" charset="-128"/>
              </a:rPr>
              <a:t>110</a:t>
            </a:r>
            <a:r>
              <a:rPr lang="ja-JP" altLang="en-US" sz="1400" dirty="0">
                <a:solidFill>
                  <a:schemeClr val="accent5">
                    <a:lumMod val="50000"/>
                  </a:schemeClr>
                </a:solidFill>
                <a:latin typeface="メイリオ" panose="020B0604030504040204" pitchFamily="50" charset="-128"/>
                <a:ea typeface="メイリオ" panose="020B0604030504040204" pitchFamily="50" charset="-128"/>
              </a:rPr>
              <a:t>番）</a:t>
            </a:r>
            <a:endParaRPr lang="en-US" altLang="ja-JP" sz="1400" dirty="0">
              <a:solidFill>
                <a:schemeClr val="accent5">
                  <a:lumMod val="50000"/>
                </a:schemeClr>
              </a:solidFill>
              <a:latin typeface="メイリオ" panose="020B0604030504040204" pitchFamily="50" charset="-128"/>
              <a:ea typeface="メイリオ" panose="020B0604030504040204" pitchFamily="50" charset="-128"/>
            </a:endParaRPr>
          </a:p>
        </p:txBody>
      </p:sp>
      <p:cxnSp>
        <p:nvCxnSpPr>
          <p:cNvPr id="37" name="直線矢印コネクタ 36">
            <a:extLst>
              <a:ext uri="{FF2B5EF4-FFF2-40B4-BE49-F238E27FC236}">
                <a16:creationId xmlns:a16="http://schemas.microsoft.com/office/drawing/2014/main" id="{8C3353F6-D09B-4D75-A121-0A114BB8CD31}"/>
              </a:ext>
            </a:extLst>
          </p:cNvPr>
          <p:cNvCxnSpPr>
            <a:cxnSpLocks/>
            <a:stCxn id="9222" idx="3"/>
            <a:endCxn id="9220" idx="1"/>
          </p:cNvCxnSpPr>
          <p:nvPr/>
        </p:nvCxnSpPr>
        <p:spPr>
          <a:xfrm flipV="1">
            <a:off x="5770241" y="3531322"/>
            <a:ext cx="1519785" cy="19119"/>
          </a:xfrm>
          <a:prstGeom prst="straightConnector1">
            <a:avLst/>
          </a:prstGeom>
          <a:ln w="38100">
            <a:solidFill>
              <a:schemeClr val="accent5">
                <a:lumMod val="75000"/>
              </a:schemeClr>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39" name="テキスト ボックス 38">
            <a:extLst>
              <a:ext uri="{FF2B5EF4-FFF2-40B4-BE49-F238E27FC236}">
                <a16:creationId xmlns:a16="http://schemas.microsoft.com/office/drawing/2014/main" id="{3B0B443D-D079-4C19-B6BF-D905ECA61BE5}"/>
              </a:ext>
            </a:extLst>
          </p:cNvPr>
          <p:cNvSpPr txBox="1"/>
          <p:nvPr/>
        </p:nvSpPr>
        <p:spPr>
          <a:xfrm>
            <a:off x="4966076" y="4772225"/>
            <a:ext cx="3535150" cy="1107996"/>
          </a:xfrm>
          <a:prstGeom prst="rect">
            <a:avLst/>
          </a:prstGeom>
          <a:noFill/>
        </p:spPr>
        <p:txBody>
          <a:bodyPr wrap="square">
            <a:spAutoFit/>
          </a:bodyPr>
          <a:lstStyle/>
          <a:p>
            <a:pPr algn="ctr"/>
            <a:r>
              <a:rPr kumimoji="1" lang="ja-JP" altLang="en-US" b="1" dirty="0">
                <a:solidFill>
                  <a:srgbClr val="FF0000"/>
                </a:solidFill>
                <a:latin typeface="メイリオ" panose="020B0604030504040204" pitchFamily="50" charset="-128"/>
                <a:ea typeface="メイリオ" panose="020B0604030504040204" pitchFamily="50" charset="-128"/>
              </a:rPr>
              <a:t>ポート（番号）</a:t>
            </a:r>
            <a:endParaRPr kumimoji="1" lang="en-US" altLang="ja-JP" b="1" dirty="0">
              <a:solidFill>
                <a:srgbClr val="FF0000"/>
              </a:solidFill>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同じ宛先（</a:t>
            </a:r>
            <a:r>
              <a:rPr kumimoji="1" lang="en-US" altLang="ja-JP" sz="1600" dirty="0">
                <a:latin typeface="メイリオ" panose="020B0604030504040204" pitchFamily="50" charset="-128"/>
                <a:ea typeface="メイリオ" panose="020B0604030504040204" pitchFamily="50" charset="-128"/>
              </a:rPr>
              <a:t>IP</a:t>
            </a:r>
            <a:r>
              <a:rPr kumimoji="1" lang="ja-JP" altLang="en-US" sz="1600" dirty="0">
                <a:latin typeface="メイリオ" panose="020B0604030504040204" pitchFamily="50" charset="-128"/>
                <a:ea typeface="メイリオ" panose="020B0604030504040204" pitchFamily="50" charset="-128"/>
              </a:rPr>
              <a:t>アドレス）でも</a:t>
            </a:r>
            <a:endParaRPr kumimoji="1" lang="en-US" altLang="ja-JP" sz="1600" dirty="0">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やり取りする</a:t>
            </a:r>
            <a:r>
              <a:rPr kumimoji="1" lang="ja-JP" altLang="en-US" sz="1600" dirty="0">
                <a:solidFill>
                  <a:srgbClr val="FF0000"/>
                </a:solidFill>
                <a:latin typeface="メイリオ" panose="020B0604030504040204" pitchFamily="50" charset="-128"/>
                <a:ea typeface="メイリオ" panose="020B0604030504040204" pitchFamily="50" charset="-128"/>
              </a:rPr>
              <a:t>ソフトやサービスが</a:t>
            </a:r>
            <a:br>
              <a:rPr kumimoji="1" lang="en-US" altLang="ja-JP" sz="1600" dirty="0">
                <a:solidFill>
                  <a:srgbClr val="FF0000"/>
                </a:solidFill>
                <a:latin typeface="メイリオ" panose="020B0604030504040204" pitchFamily="50" charset="-128"/>
                <a:ea typeface="メイリオ" panose="020B0604030504040204" pitchFamily="50" charset="-128"/>
              </a:rPr>
            </a:br>
            <a:r>
              <a:rPr kumimoji="1" lang="ja-JP" altLang="en-US" sz="1600" dirty="0">
                <a:solidFill>
                  <a:srgbClr val="FF0000"/>
                </a:solidFill>
                <a:latin typeface="メイリオ" panose="020B0604030504040204" pitchFamily="50" charset="-128"/>
                <a:ea typeface="メイリオ" panose="020B0604030504040204" pitchFamily="50" charset="-128"/>
              </a:rPr>
              <a:t>異なるため、ポート番号で識別</a:t>
            </a:r>
            <a:r>
              <a:rPr kumimoji="1" lang="ja-JP" altLang="en-US" sz="1600" dirty="0">
                <a:latin typeface="メイリオ" panose="020B0604030504040204" pitchFamily="50" charset="-128"/>
                <a:ea typeface="メイリオ" panose="020B0604030504040204" pitchFamily="50" charset="-128"/>
              </a:rPr>
              <a:t>する</a:t>
            </a:r>
          </a:p>
        </p:txBody>
      </p:sp>
      <p:pic>
        <p:nvPicPr>
          <p:cNvPr id="40" name="Picture 2" descr="ウェブサイトのイラスト">
            <a:extLst>
              <a:ext uri="{FF2B5EF4-FFF2-40B4-BE49-F238E27FC236}">
                <a16:creationId xmlns:a16="http://schemas.microsoft.com/office/drawing/2014/main" id="{64DB08C1-1C49-4235-A790-A1ED104BE4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1835" y="2529875"/>
            <a:ext cx="596533" cy="61657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インターネットのマーク">
            <a:extLst>
              <a:ext uri="{FF2B5EF4-FFF2-40B4-BE49-F238E27FC236}">
                <a16:creationId xmlns:a16="http://schemas.microsoft.com/office/drawing/2014/main" id="{AB925318-2C79-49BE-B403-0F35644ABA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56836" y="2517295"/>
            <a:ext cx="616572" cy="61657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メールのイラスト">
            <a:extLst>
              <a:ext uri="{FF2B5EF4-FFF2-40B4-BE49-F238E27FC236}">
                <a16:creationId xmlns:a16="http://schemas.microsoft.com/office/drawing/2014/main" id="{24D0946F-0733-4C19-9148-4461BAC694A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0026" y="3245790"/>
            <a:ext cx="571063" cy="57106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表計算ソフトのイラスト">
            <a:extLst>
              <a:ext uri="{FF2B5EF4-FFF2-40B4-BE49-F238E27FC236}">
                <a16:creationId xmlns:a16="http://schemas.microsoft.com/office/drawing/2014/main" id="{B39FE94F-D464-4C57-92C6-534BF63FDC0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29961" y="3180301"/>
            <a:ext cx="740280" cy="74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28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kumimoji="1" lang="ja-JP" altLang="en-US" sz="2800" dirty="0">
                <a:solidFill>
                  <a:srgbClr val="002060"/>
                </a:solidFill>
              </a:rPr>
              <a:t>ルーティングとゲートウェイ</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自分のネットワークにない相手とやり取りをする仕組み</a:t>
            </a:r>
            <a:endParaRPr lang="en-US" altLang="ja-JP" sz="20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1-3. </a:t>
            </a:r>
            <a:r>
              <a:rPr lang="ja-JP" altLang="en-US" sz="1400" dirty="0">
                <a:solidFill>
                  <a:schemeClr val="tx1">
                    <a:lumMod val="75000"/>
                    <a:lumOff val="25000"/>
                  </a:schemeClr>
                </a:solidFill>
              </a:rPr>
              <a:t>ネットワークの基礎（おさらい）</a:t>
            </a:r>
          </a:p>
        </p:txBody>
      </p:sp>
      <p:sp>
        <p:nvSpPr>
          <p:cNvPr id="30" name="正方形/長方形 29">
            <a:extLst>
              <a:ext uri="{FF2B5EF4-FFF2-40B4-BE49-F238E27FC236}">
                <a16:creationId xmlns:a16="http://schemas.microsoft.com/office/drawing/2014/main" id="{DA0CA40C-6D33-4A7E-ADD3-756A6E74756B}"/>
              </a:ext>
            </a:extLst>
          </p:cNvPr>
          <p:cNvSpPr/>
          <p:nvPr/>
        </p:nvSpPr>
        <p:spPr>
          <a:xfrm>
            <a:off x="6073481" y="2276872"/>
            <a:ext cx="2827161" cy="309634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63EAAC4C-C8E6-4218-A306-8BA08EE20CE8}"/>
              </a:ext>
            </a:extLst>
          </p:cNvPr>
          <p:cNvSpPr/>
          <p:nvPr/>
        </p:nvSpPr>
        <p:spPr>
          <a:xfrm>
            <a:off x="251520" y="2276872"/>
            <a:ext cx="4826657" cy="309634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Picture 14" descr="斜めから見たノートパソコンのイラスト">
            <a:extLst>
              <a:ext uri="{FF2B5EF4-FFF2-40B4-BE49-F238E27FC236}">
                <a16:creationId xmlns:a16="http://schemas.microsoft.com/office/drawing/2014/main" id="{DCE3D835-33BA-4EF3-8DC4-9049829FF1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156" y="4342179"/>
            <a:ext cx="740938" cy="56311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サーバーのイラスト">
            <a:extLst>
              <a:ext uri="{FF2B5EF4-FFF2-40B4-BE49-F238E27FC236}">
                <a16:creationId xmlns:a16="http://schemas.microsoft.com/office/drawing/2014/main" id="{FF8042DC-2CD8-4699-8DA5-82844ED061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2572" y="3132130"/>
            <a:ext cx="926645" cy="8640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会社の建物のアイコン（工場）">
            <a:extLst>
              <a:ext uri="{FF2B5EF4-FFF2-40B4-BE49-F238E27FC236}">
                <a16:creationId xmlns:a16="http://schemas.microsoft.com/office/drawing/2014/main" id="{601DA15F-250F-4035-BB25-94013E0B97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34" y="1664208"/>
            <a:ext cx="1224136" cy="1138446"/>
          </a:xfrm>
          <a:prstGeom prst="rect">
            <a:avLst/>
          </a:prstGeom>
          <a:noFill/>
          <a:extLst>
            <a:ext uri="{909E8E84-426E-40DD-AFC4-6F175D3DCCD1}">
              <a14:hiddenFill xmlns:a14="http://schemas.microsoft.com/office/drawing/2010/main">
                <a:solidFill>
                  <a:srgbClr val="FFFFFF"/>
                </a:solidFill>
              </a14:hiddenFill>
            </a:ext>
          </a:extLst>
        </p:spPr>
      </p:pic>
      <p:sp>
        <p:nvSpPr>
          <p:cNvPr id="35" name="テキスト ボックス 34">
            <a:extLst>
              <a:ext uri="{FF2B5EF4-FFF2-40B4-BE49-F238E27FC236}">
                <a16:creationId xmlns:a16="http://schemas.microsoft.com/office/drawing/2014/main" id="{BA6E70BF-960B-4B69-BCC1-80A553AE1FB6}"/>
              </a:ext>
            </a:extLst>
          </p:cNvPr>
          <p:cNvSpPr txBox="1"/>
          <p:nvPr/>
        </p:nvSpPr>
        <p:spPr>
          <a:xfrm>
            <a:off x="619351" y="2532113"/>
            <a:ext cx="1007220" cy="36933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dirty="0">
                <a:solidFill>
                  <a:sysClr val="windowText" lastClr="000000"/>
                </a:solidFill>
                <a:latin typeface="メイリオ" panose="020B0604030504040204" pitchFamily="50" charset="-128"/>
                <a:ea typeface="メイリオ" panose="020B0604030504040204" pitchFamily="50" charset="-128"/>
              </a:rPr>
              <a:t>工場</a:t>
            </a:r>
          </a:p>
        </p:txBody>
      </p:sp>
      <p:grpSp>
        <p:nvGrpSpPr>
          <p:cNvPr id="36" name="グループ化 35">
            <a:extLst>
              <a:ext uri="{FF2B5EF4-FFF2-40B4-BE49-F238E27FC236}">
                <a16:creationId xmlns:a16="http://schemas.microsoft.com/office/drawing/2014/main" id="{9AFE6E80-9DE5-464D-B0E6-78FDC5AB9421}"/>
              </a:ext>
            </a:extLst>
          </p:cNvPr>
          <p:cNvGrpSpPr/>
          <p:nvPr/>
        </p:nvGrpSpPr>
        <p:grpSpPr>
          <a:xfrm>
            <a:off x="499301" y="3412151"/>
            <a:ext cx="1139946" cy="907379"/>
            <a:chOff x="939194" y="2989963"/>
            <a:chExt cx="1139946" cy="907379"/>
          </a:xfrm>
        </p:grpSpPr>
        <p:pic>
          <p:nvPicPr>
            <p:cNvPr id="37" name="Picture 12" descr="ロボットアームのイラスト">
              <a:extLst>
                <a:ext uri="{FF2B5EF4-FFF2-40B4-BE49-F238E27FC236}">
                  <a16:creationId xmlns:a16="http://schemas.microsoft.com/office/drawing/2014/main" id="{E594013F-3291-4EF0-B508-EB17614151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工場のベルトコンベアのイラスト">
              <a:extLst>
                <a:ext uri="{FF2B5EF4-FFF2-40B4-BE49-F238E27FC236}">
                  <a16:creationId xmlns:a16="http://schemas.microsoft.com/office/drawing/2014/main" id="{28F3BC68-E40D-482C-9E0A-DF8F352AD9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テキスト ボックス 39">
            <a:extLst>
              <a:ext uri="{FF2B5EF4-FFF2-40B4-BE49-F238E27FC236}">
                <a16:creationId xmlns:a16="http://schemas.microsoft.com/office/drawing/2014/main" id="{AF4926A3-82C9-40AF-815B-56FEA351A441}"/>
              </a:ext>
            </a:extLst>
          </p:cNvPr>
          <p:cNvSpPr txBox="1"/>
          <p:nvPr/>
        </p:nvSpPr>
        <p:spPr>
          <a:xfrm>
            <a:off x="1781756" y="4234542"/>
            <a:ext cx="1588442" cy="307777"/>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PLC</a:t>
            </a:r>
            <a:endParaRPr kumimoji="1" lang="ja-JP" altLang="en-US" sz="1400" dirty="0">
              <a:latin typeface="メイリオ" panose="020B0604030504040204" pitchFamily="50" charset="-128"/>
              <a:ea typeface="メイリオ" panose="020B0604030504040204" pitchFamily="50" charset="-128"/>
            </a:endParaRPr>
          </a:p>
        </p:txBody>
      </p:sp>
      <p:grpSp>
        <p:nvGrpSpPr>
          <p:cNvPr id="41" name="グループ化 40">
            <a:extLst>
              <a:ext uri="{FF2B5EF4-FFF2-40B4-BE49-F238E27FC236}">
                <a16:creationId xmlns:a16="http://schemas.microsoft.com/office/drawing/2014/main" id="{59D5E43B-9DB9-40B8-9B82-E818F99CFBBE}"/>
              </a:ext>
            </a:extLst>
          </p:cNvPr>
          <p:cNvGrpSpPr/>
          <p:nvPr/>
        </p:nvGrpSpPr>
        <p:grpSpPr>
          <a:xfrm>
            <a:off x="2091944" y="3251543"/>
            <a:ext cx="1081713" cy="1020416"/>
            <a:chOff x="2324117" y="3073577"/>
            <a:chExt cx="1081713" cy="1020416"/>
          </a:xfrm>
        </p:grpSpPr>
        <p:pic>
          <p:nvPicPr>
            <p:cNvPr id="42" name="Picture 4" descr="指差し呼称のイラスト">
              <a:extLst>
                <a:ext uri="{FF2B5EF4-FFF2-40B4-BE49-F238E27FC236}">
                  <a16:creationId xmlns:a16="http://schemas.microsoft.com/office/drawing/2014/main" id="{388B6E9D-1F95-415F-9879-BE743CA0A75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ワープロのイラスト">
              <a:extLst>
                <a:ext uri="{FF2B5EF4-FFF2-40B4-BE49-F238E27FC236}">
                  <a16:creationId xmlns:a16="http://schemas.microsoft.com/office/drawing/2014/main" id="{25B8E202-CDC7-48C8-8CAD-6E8FC4317C0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6" descr="シングルボードコンピュータのイラスト">
              <a:extLst>
                <a:ext uri="{FF2B5EF4-FFF2-40B4-BE49-F238E27FC236}">
                  <a16:creationId xmlns:a16="http://schemas.microsoft.com/office/drawing/2014/main" id="{4284096E-1B95-4E80-9A41-51E66A6C27C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テキスト ボックス 44">
            <a:extLst>
              <a:ext uri="{FF2B5EF4-FFF2-40B4-BE49-F238E27FC236}">
                <a16:creationId xmlns:a16="http://schemas.microsoft.com/office/drawing/2014/main" id="{133CFCE4-179B-4FDA-96C2-F6F6D62CE062}"/>
              </a:ext>
            </a:extLst>
          </p:cNvPr>
          <p:cNvSpPr txBox="1"/>
          <p:nvPr/>
        </p:nvSpPr>
        <p:spPr>
          <a:xfrm>
            <a:off x="196853" y="4192301"/>
            <a:ext cx="1646634"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製造機械</a:t>
            </a:r>
            <a:endParaRPr kumimoji="1" lang="en-US" altLang="ja-JP" sz="1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id="{E68BD5C5-6350-4BC0-B817-40CE78D45EFC}"/>
              </a:ext>
            </a:extLst>
          </p:cNvPr>
          <p:cNvSpPr txBox="1"/>
          <p:nvPr/>
        </p:nvSpPr>
        <p:spPr>
          <a:xfrm>
            <a:off x="2544295" y="4959910"/>
            <a:ext cx="2018840"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利用者・管理者</a:t>
            </a:r>
          </a:p>
        </p:txBody>
      </p:sp>
      <p:sp>
        <p:nvSpPr>
          <p:cNvPr id="47" name="テキスト ボックス 46">
            <a:extLst>
              <a:ext uri="{FF2B5EF4-FFF2-40B4-BE49-F238E27FC236}">
                <a16:creationId xmlns:a16="http://schemas.microsoft.com/office/drawing/2014/main" id="{CA1B5A1B-317B-4B5F-821F-86E05CBE83CF}"/>
              </a:ext>
            </a:extLst>
          </p:cNvPr>
          <p:cNvSpPr txBox="1"/>
          <p:nvPr/>
        </p:nvSpPr>
        <p:spPr>
          <a:xfrm>
            <a:off x="2621875" y="2383062"/>
            <a:ext cx="1450616"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工場内サーバー</a:t>
            </a:r>
          </a:p>
        </p:txBody>
      </p:sp>
      <p:pic>
        <p:nvPicPr>
          <p:cNvPr id="48" name="Picture 18" descr="モデムのマーク">
            <a:extLst>
              <a:ext uri="{FF2B5EF4-FFF2-40B4-BE49-F238E27FC236}">
                <a16:creationId xmlns:a16="http://schemas.microsoft.com/office/drawing/2014/main" id="{11EA30DD-B478-45AF-B15D-00384E0652F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25059" y="3369901"/>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コネクタ: カギ線 48">
            <a:extLst>
              <a:ext uri="{FF2B5EF4-FFF2-40B4-BE49-F238E27FC236}">
                <a16:creationId xmlns:a16="http://schemas.microsoft.com/office/drawing/2014/main" id="{E43AF31A-3192-4559-A3FD-040B936A51DC}"/>
              </a:ext>
            </a:extLst>
          </p:cNvPr>
          <p:cNvCxnSpPr>
            <a:cxnSpLocks/>
            <a:stCxn id="42" idx="1"/>
            <a:endCxn id="38" idx="3"/>
          </p:cNvCxnSpPr>
          <p:nvPr/>
        </p:nvCxnSpPr>
        <p:spPr>
          <a:xfrm rot="10800000" flipV="1">
            <a:off x="1639248" y="3652803"/>
            <a:ext cx="768605" cy="265465"/>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コネクタ: カギ線 49">
            <a:extLst>
              <a:ext uri="{FF2B5EF4-FFF2-40B4-BE49-F238E27FC236}">
                <a16:creationId xmlns:a16="http://schemas.microsoft.com/office/drawing/2014/main" id="{3B5F7F82-AC63-4CB3-A9CD-30CBA18175A8}"/>
              </a:ext>
            </a:extLst>
          </p:cNvPr>
          <p:cNvCxnSpPr>
            <a:cxnSpLocks/>
            <a:stCxn id="48" idx="1"/>
            <a:endCxn id="43" idx="3"/>
          </p:cNvCxnSpPr>
          <p:nvPr/>
        </p:nvCxnSpPr>
        <p:spPr>
          <a:xfrm rot="10800000" flipV="1">
            <a:off x="3173657" y="3572358"/>
            <a:ext cx="551402" cy="171839"/>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コネクタ: カギ線 50">
            <a:extLst>
              <a:ext uri="{FF2B5EF4-FFF2-40B4-BE49-F238E27FC236}">
                <a16:creationId xmlns:a16="http://schemas.microsoft.com/office/drawing/2014/main" id="{B690742F-5293-4155-BE96-0D8E24CF6FA0}"/>
              </a:ext>
            </a:extLst>
          </p:cNvPr>
          <p:cNvCxnSpPr>
            <a:cxnSpLocks/>
            <a:stCxn id="48" idx="2"/>
            <a:endCxn id="32" idx="0"/>
          </p:cNvCxnSpPr>
          <p:nvPr/>
        </p:nvCxnSpPr>
        <p:spPr>
          <a:xfrm rot="5400000">
            <a:off x="3525736" y="3799706"/>
            <a:ext cx="567362" cy="517584"/>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コネクタ: カギ線 51">
            <a:extLst>
              <a:ext uri="{FF2B5EF4-FFF2-40B4-BE49-F238E27FC236}">
                <a16:creationId xmlns:a16="http://schemas.microsoft.com/office/drawing/2014/main" id="{6BCD68BE-CC66-4488-A0ED-946BF37902E5}"/>
              </a:ext>
            </a:extLst>
          </p:cNvPr>
          <p:cNvCxnSpPr>
            <a:cxnSpLocks/>
            <a:endCxn id="48" idx="0"/>
          </p:cNvCxnSpPr>
          <p:nvPr/>
        </p:nvCxnSpPr>
        <p:spPr>
          <a:xfrm rot="10800000" flipV="1">
            <a:off x="4068210" y="2783897"/>
            <a:ext cx="459151" cy="586003"/>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3" name="Picture 20" descr="サーバのイラスト（1台）">
            <a:extLst>
              <a:ext uri="{FF2B5EF4-FFF2-40B4-BE49-F238E27FC236}">
                <a16:creationId xmlns:a16="http://schemas.microsoft.com/office/drawing/2014/main" id="{C28CCD2C-F03B-4504-A1A9-0C21DAA649D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1339" y="2414100"/>
            <a:ext cx="646536" cy="64653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descr="会社の建物のアイコン（中小企業）">
            <a:extLst>
              <a:ext uri="{FF2B5EF4-FFF2-40B4-BE49-F238E27FC236}">
                <a16:creationId xmlns:a16="http://schemas.microsoft.com/office/drawing/2014/main" id="{B906258B-A94C-4E42-81AB-B1A8BCAF24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08171" y="1608233"/>
            <a:ext cx="1084309" cy="1293212"/>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4">
            <a:extLst>
              <a:ext uri="{FF2B5EF4-FFF2-40B4-BE49-F238E27FC236}">
                <a16:creationId xmlns:a16="http://schemas.microsoft.com/office/drawing/2014/main" id="{5D0C3419-0917-4CF8-95EC-D873D528A9C1}"/>
              </a:ext>
            </a:extLst>
          </p:cNvPr>
          <p:cNvSpPr txBox="1"/>
          <p:nvPr/>
        </p:nvSpPr>
        <p:spPr>
          <a:xfrm>
            <a:off x="7725633" y="2532113"/>
            <a:ext cx="885741" cy="369332"/>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dirty="0">
                <a:solidFill>
                  <a:sysClr val="windowText" lastClr="000000"/>
                </a:solidFill>
                <a:latin typeface="メイリオ" panose="020B0604030504040204" pitchFamily="50" charset="-128"/>
                <a:ea typeface="メイリオ" panose="020B0604030504040204" pitchFamily="50" charset="-128"/>
              </a:rPr>
              <a:t>会社</a:t>
            </a:r>
          </a:p>
        </p:txBody>
      </p:sp>
      <p:pic>
        <p:nvPicPr>
          <p:cNvPr id="56" name="Picture 14" descr="斜めから見たノートパソコンのイラスト">
            <a:extLst>
              <a:ext uri="{FF2B5EF4-FFF2-40B4-BE49-F238E27FC236}">
                <a16:creationId xmlns:a16="http://schemas.microsoft.com/office/drawing/2014/main" id="{4A0B2793-920B-4B4E-A6FB-096D7D6B23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1686" y="4295517"/>
            <a:ext cx="740938" cy="56311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4" descr="斜めから見たノートパソコンのイラスト">
            <a:extLst>
              <a:ext uri="{FF2B5EF4-FFF2-40B4-BE49-F238E27FC236}">
                <a16:creationId xmlns:a16="http://schemas.microsoft.com/office/drawing/2014/main" id="{9946CA3E-C5C6-4BAF-9720-7F0F90F7BA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1861" y="4286197"/>
            <a:ext cx="740938" cy="563113"/>
          </a:xfrm>
          <a:prstGeom prst="rect">
            <a:avLst/>
          </a:prstGeom>
          <a:noFill/>
          <a:extLst>
            <a:ext uri="{909E8E84-426E-40DD-AFC4-6F175D3DCCD1}">
              <a14:hiddenFill xmlns:a14="http://schemas.microsoft.com/office/drawing/2010/main">
                <a:solidFill>
                  <a:srgbClr val="FFFFFF"/>
                </a:solidFill>
              </a14:hiddenFill>
            </a:ext>
          </a:extLst>
        </p:spPr>
      </p:pic>
      <p:sp>
        <p:nvSpPr>
          <p:cNvPr id="58" name="テキスト ボックス 57">
            <a:extLst>
              <a:ext uri="{FF2B5EF4-FFF2-40B4-BE49-F238E27FC236}">
                <a16:creationId xmlns:a16="http://schemas.microsoft.com/office/drawing/2014/main" id="{118EB130-0FB5-457D-BFD1-BE4ED577E3DD}"/>
              </a:ext>
            </a:extLst>
          </p:cNvPr>
          <p:cNvSpPr txBox="1"/>
          <p:nvPr/>
        </p:nvSpPr>
        <p:spPr>
          <a:xfrm>
            <a:off x="7442052" y="4004424"/>
            <a:ext cx="1450616"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サーバー</a:t>
            </a:r>
          </a:p>
        </p:txBody>
      </p:sp>
      <p:pic>
        <p:nvPicPr>
          <p:cNvPr id="59" name="Picture 18" descr="モデムのマーク">
            <a:extLst>
              <a:ext uri="{FF2B5EF4-FFF2-40B4-BE49-F238E27FC236}">
                <a16:creationId xmlns:a16="http://schemas.microsoft.com/office/drawing/2014/main" id="{5BA735DB-656C-40BC-96B4-ECE6714A8C4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72601" y="3100225"/>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コネクタ: カギ線 59">
            <a:extLst>
              <a:ext uri="{FF2B5EF4-FFF2-40B4-BE49-F238E27FC236}">
                <a16:creationId xmlns:a16="http://schemas.microsoft.com/office/drawing/2014/main" id="{A66E0BBF-3084-4C5F-A5A3-C861BE83BA6B}"/>
              </a:ext>
            </a:extLst>
          </p:cNvPr>
          <p:cNvCxnSpPr>
            <a:cxnSpLocks/>
            <a:stCxn id="59" idx="1"/>
            <a:endCxn id="48" idx="3"/>
          </p:cNvCxnSpPr>
          <p:nvPr/>
        </p:nvCxnSpPr>
        <p:spPr>
          <a:xfrm rot="10800000" flipV="1">
            <a:off x="4411359" y="3302683"/>
            <a:ext cx="2161243" cy="269676"/>
          </a:xfrm>
          <a:prstGeom prst="bentConnector3">
            <a:avLst>
              <a:gd name="adj1" fmla="val 50000"/>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コネクタ: カギ線 61">
            <a:extLst>
              <a:ext uri="{FF2B5EF4-FFF2-40B4-BE49-F238E27FC236}">
                <a16:creationId xmlns:a16="http://schemas.microsoft.com/office/drawing/2014/main" id="{15B059D6-6579-4D78-9E82-C6075AADB5C7}"/>
              </a:ext>
            </a:extLst>
          </p:cNvPr>
          <p:cNvCxnSpPr>
            <a:cxnSpLocks/>
            <a:stCxn id="33" idx="1"/>
            <a:endCxn id="59" idx="3"/>
          </p:cNvCxnSpPr>
          <p:nvPr/>
        </p:nvCxnSpPr>
        <p:spPr>
          <a:xfrm rot="10800000">
            <a:off x="7258900" y="3302684"/>
            <a:ext cx="313672" cy="261495"/>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コネクタ: カギ線 62">
            <a:extLst>
              <a:ext uri="{FF2B5EF4-FFF2-40B4-BE49-F238E27FC236}">
                <a16:creationId xmlns:a16="http://schemas.microsoft.com/office/drawing/2014/main" id="{77F68518-1BF3-4830-82DC-88A5AAB07378}"/>
              </a:ext>
            </a:extLst>
          </p:cNvPr>
          <p:cNvCxnSpPr>
            <a:cxnSpLocks/>
            <a:stCxn id="59" idx="2"/>
            <a:endCxn id="56" idx="0"/>
          </p:cNvCxnSpPr>
          <p:nvPr/>
        </p:nvCxnSpPr>
        <p:spPr>
          <a:xfrm rot="5400000">
            <a:off x="6448765" y="3828531"/>
            <a:ext cx="790376" cy="143596"/>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コネクタ: カギ線 63">
            <a:extLst>
              <a:ext uri="{FF2B5EF4-FFF2-40B4-BE49-F238E27FC236}">
                <a16:creationId xmlns:a16="http://schemas.microsoft.com/office/drawing/2014/main" id="{9546A94E-41A2-40D6-8151-01F46B2AB739}"/>
              </a:ext>
            </a:extLst>
          </p:cNvPr>
          <p:cNvCxnSpPr>
            <a:cxnSpLocks/>
            <a:stCxn id="59" idx="2"/>
            <a:endCxn id="57" idx="0"/>
          </p:cNvCxnSpPr>
          <p:nvPr/>
        </p:nvCxnSpPr>
        <p:spPr>
          <a:xfrm rot="16200000" flipH="1">
            <a:off x="6848512" y="3572379"/>
            <a:ext cx="781056" cy="646579"/>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E35E8418-1090-4372-B995-E76DCFB5F3C2}"/>
              </a:ext>
            </a:extLst>
          </p:cNvPr>
          <p:cNvSpPr txBox="1"/>
          <p:nvPr/>
        </p:nvSpPr>
        <p:spPr>
          <a:xfrm>
            <a:off x="6164169" y="4932004"/>
            <a:ext cx="2189462" cy="307777"/>
          </a:xfrm>
          <a:prstGeom prst="rect">
            <a:avLst/>
          </a:prstGeom>
          <a:noFill/>
        </p:spPr>
        <p:txBody>
          <a:bodyPr wrap="square">
            <a:spAutoFit/>
          </a:bodyPr>
          <a:lstStyle/>
          <a:p>
            <a:pPr algn="ctr"/>
            <a:r>
              <a:rPr lang="ja-JP" altLang="en-US" sz="1400" dirty="0">
                <a:latin typeface="メイリオ" panose="020B0604030504040204" pitchFamily="50" charset="-128"/>
                <a:ea typeface="メイリオ" panose="020B0604030504040204" pitchFamily="50" charset="-128"/>
              </a:rPr>
              <a:t>利用者・管理者</a:t>
            </a:r>
            <a:endParaRPr kumimoji="1" lang="ja-JP" altLang="en-US" sz="1400" dirty="0">
              <a:latin typeface="メイリオ" panose="020B0604030504040204" pitchFamily="50" charset="-128"/>
              <a:ea typeface="メイリオ" panose="020B0604030504040204" pitchFamily="50" charset="-128"/>
            </a:endParaRPr>
          </a:p>
        </p:txBody>
      </p:sp>
      <p:sp>
        <p:nvSpPr>
          <p:cNvPr id="70" name="テキスト ボックス 69">
            <a:extLst>
              <a:ext uri="{FF2B5EF4-FFF2-40B4-BE49-F238E27FC236}">
                <a16:creationId xmlns:a16="http://schemas.microsoft.com/office/drawing/2014/main" id="{3878A28D-76F5-423A-9962-2AF2AC9D8E0B}"/>
              </a:ext>
            </a:extLst>
          </p:cNvPr>
          <p:cNvSpPr txBox="1"/>
          <p:nvPr/>
        </p:nvSpPr>
        <p:spPr>
          <a:xfrm>
            <a:off x="174786" y="5518609"/>
            <a:ext cx="4142926" cy="923330"/>
          </a:xfrm>
          <a:prstGeom prst="rect">
            <a:avLst/>
          </a:prstGeom>
          <a:noFill/>
        </p:spPr>
        <p:txBody>
          <a:bodyPr wrap="square">
            <a:spAutoFit/>
          </a:bodyPr>
          <a:lstStyle/>
          <a:p>
            <a:pPr algn="ctr"/>
            <a:r>
              <a:rPr kumimoji="1" lang="ja-JP" altLang="en-US" b="1" dirty="0">
                <a:solidFill>
                  <a:srgbClr val="0070C0"/>
                </a:solidFill>
                <a:latin typeface="メイリオ" panose="020B0604030504040204" pitchFamily="50" charset="-128"/>
                <a:ea typeface="メイリオ" panose="020B0604030504040204" pitchFamily="50" charset="-128"/>
              </a:rPr>
              <a:t>工場内のやりとり（内部）</a:t>
            </a:r>
            <a:endParaRPr kumimoji="1" lang="en-US" altLang="ja-JP" b="1" dirty="0">
              <a:solidFill>
                <a:srgbClr val="0070C0"/>
              </a:solidFill>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外部への通信しないため</a:t>
            </a:r>
            <a:r>
              <a:rPr lang="ja-JP" altLang="en-US" dirty="0">
                <a:latin typeface="メイリオ" panose="020B0604030504040204" pitchFamily="50" charset="-128"/>
                <a:ea typeface="メイリオ" panose="020B0604030504040204" pitchFamily="50" charset="-128"/>
              </a:rPr>
              <a:t>直接</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やりとりできる</a:t>
            </a:r>
            <a:r>
              <a:rPr kumimoji="1" lang="ja-JP" altLang="en-US" dirty="0">
                <a:latin typeface="メイリオ" panose="020B0604030504040204" pitchFamily="50" charset="-128"/>
                <a:ea typeface="メイリオ" panose="020B0604030504040204" pitchFamily="50" charset="-128"/>
              </a:rPr>
              <a:t>（ルーティング不要）</a:t>
            </a:r>
          </a:p>
        </p:txBody>
      </p:sp>
      <p:sp>
        <p:nvSpPr>
          <p:cNvPr id="73" name="テキスト ボックス 72">
            <a:extLst>
              <a:ext uri="{FF2B5EF4-FFF2-40B4-BE49-F238E27FC236}">
                <a16:creationId xmlns:a16="http://schemas.microsoft.com/office/drawing/2014/main" id="{899C3B89-112D-40D2-B441-472A39647974}"/>
              </a:ext>
            </a:extLst>
          </p:cNvPr>
          <p:cNvSpPr txBox="1"/>
          <p:nvPr/>
        </p:nvSpPr>
        <p:spPr>
          <a:xfrm>
            <a:off x="5373801" y="5518609"/>
            <a:ext cx="3770199" cy="923330"/>
          </a:xfrm>
          <a:prstGeom prst="rect">
            <a:avLst/>
          </a:prstGeom>
          <a:noFill/>
        </p:spPr>
        <p:txBody>
          <a:bodyPr wrap="square">
            <a:spAutoFit/>
          </a:bodyPr>
          <a:lstStyle/>
          <a:p>
            <a:pPr algn="ctr"/>
            <a:r>
              <a:rPr kumimoji="1" lang="ja-JP" altLang="en-US" b="1" dirty="0">
                <a:solidFill>
                  <a:srgbClr val="FF0000"/>
                </a:solidFill>
                <a:latin typeface="メイリオ" panose="020B0604030504040204" pitchFamily="50" charset="-128"/>
                <a:ea typeface="メイリオ" panose="020B0604030504040204" pitchFamily="50" charset="-128"/>
              </a:rPr>
              <a:t>会社→工場内のやりとり（外部）</a:t>
            </a:r>
            <a:endParaRPr kumimoji="1" lang="en-US" altLang="ja-JP" b="1" dirty="0">
              <a:solidFill>
                <a:srgbClr val="FF0000"/>
              </a:solidFill>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外部の通信をおこなうために</a:t>
            </a:r>
            <a:endParaRPr kumimoji="1"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ルーティングの仕組みが必要</a:t>
            </a:r>
            <a:endParaRPr kumimoji="1" lang="ja-JP" altLang="en-US" dirty="0">
              <a:latin typeface="メイリオ" panose="020B0604030504040204" pitchFamily="50" charset="-128"/>
              <a:ea typeface="メイリオ" panose="020B0604030504040204" pitchFamily="50" charset="-128"/>
            </a:endParaRPr>
          </a:p>
        </p:txBody>
      </p:sp>
      <p:cxnSp>
        <p:nvCxnSpPr>
          <p:cNvPr id="77" name="直線矢印コネクタ 76">
            <a:extLst>
              <a:ext uri="{FF2B5EF4-FFF2-40B4-BE49-F238E27FC236}">
                <a16:creationId xmlns:a16="http://schemas.microsoft.com/office/drawing/2014/main" id="{CB74EF88-B4D8-424D-8D09-33CAF6959581}"/>
              </a:ext>
            </a:extLst>
          </p:cNvPr>
          <p:cNvCxnSpPr>
            <a:cxnSpLocks/>
          </p:cNvCxnSpPr>
          <p:nvPr/>
        </p:nvCxnSpPr>
        <p:spPr>
          <a:xfrm flipH="1" flipV="1">
            <a:off x="6634787" y="3552136"/>
            <a:ext cx="18688" cy="8134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FC11B369-7648-453F-AAC5-14365F496E0B}"/>
              </a:ext>
            </a:extLst>
          </p:cNvPr>
          <p:cNvSpPr/>
          <p:nvPr/>
        </p:nvSpPr>
        <p:spPr>
          <a:xfrm>
            <a:off x="6424780" y="3003663"/>
            <a:ext cx="882365" cy="492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8E113EB1-BAF8-4C8F-9645-AC7919425AB9}"/>
              </a:ext>
            </a:extLst>
          </p:cNvPr>
          <p:cNvSpPr/>
          <p:nvPr/>
        </p:nvSpPr>
        <p:spPr>
          <a:xfrm>
            <a:off x="3644996" y="3332887"/>
            <a:ext cx="882365" cy="492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矢印コネクタ 85">
            <a:extLst>
              <a:ext uri="{FF2B5EF4-FFF2-40B4-BE49-F238E27FC236}">
                <a16:creationId xmlns:a16="http://schemas.microsoft.com/office/drawing/2014/main" id="{A54DFF59-B1A2-461E-BA03-57112DCD17DC}"/>
              </a:ext>
            </a:extLst>
          </p:cNvPr>
          <p:cNvCxnSpPr>
            <a:cxnSpLocks/>
          </p:cNvCxnSpPr>
          <p:nvPr/>
        </p:nvCxnSpPr>
        <p:spPr>
          <a:xfrm flipH="1">
            <a:off x="4577770" y="3359656"/>
            <a:ext cx="1728989" cy="92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9D51727-E1E3-475B-9B30-5164AC3BCC32}"/>
              </a:ext>
            </a:extLst>
          </p:cNvPr>
          <p:cNvCxnSpPr>
            <a:cxnSpLocks/>
          </p:cNvCxnSpPr>
          <p:nvPr/>
        </p:nvCxnSpPr>
        <p:spPr>
          <a:xfrm flipH="1">
            <a:off x="3127183" y="3928210"/>
            <a:ext cx="544026" cy="94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6612DFA5-C1CE-4276-A23B-6CAE62B40063}"/>
              </a:ext>
            </a:extLst>
          </p:cNvPr>
          <p:cNvCxnSpPr>
            <a:cxnSpLocks/>
          </p:cNvCxnSpPr>
          <p:nvPr/>
        </p:nvCxnSpPr>
        <p:spPr>
          <a:xfrm flipH="1">
            <a:off x="3671208" y="3915365"/>
            <a:ext cx="11628" cy="440300"/>
          </a:xfrm>
          <a:prstGeom prst="straightConnector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テキスト ボックス 104">
            <a:extLst>
              <a:ext uri="{FF2B5EF4-FFF2-40B4-BE49-F238E27FC236}">
                <a16:creationId xmlns:a16="http://schemas.microsoft.com/office/drawing/2014/main" id="{9AD2BBBB-DA6B-4174-BC79-F49F5C5B9639}"/>
              </a:ext>
            </a:extLst>
          </p:cNvPr>
          <p:cNvSpPr txBox="1"/>
          <p:nvPr/>
        </p:nvSpPr>
        <p:spPr>
          <a:xfrm>
            <a:off x="4526787" y="1806775"/>
            <a:ext cx="3025327" cy="523220"/>
          </a:xfrm>
          <a:prstGeom prst="rect">
            <a:avLst/>
          </a:prstGeom>
          <a:noFill/>
        </p:spPr>
        <p:txBody>
          <a:bodyPr wrap="square">
            <a:spAutoFit/>
          </a:bodyPr>
          <a:lstStyle/>
          <a:p>
            <a:pPr algn="ctr"/>
            <a:r>
              <a:rPr lang="ja-JP" altLang="en-US" sz="1400" b="1" dirty="0">
                <a:solidFill>
                  <a:srgbClr val="FF0000"/>
                </a:solidFill>
                <a:latin typeface="メイリオ" panose="020B0604030504040204" pitchFamily="50" charset="-128"/>
                <a:ea typeface="メイリオ" panose="020B0604030504040204" pitchFamily="50" charset="-128"/>
              </a:rPr>
              <a:t>ルータ＝ゲートウェイ</a:t>
            </a:r>
            <a:endParaRPr lang="en-US" altLang="ja-JP" sz="1400" b="1" dirty="0">
              <a:solidFill>
                <a:srgbClr val="FF0000"/>
              </a:solidFill>
              <a:latin typeface="メイリオ" panose="020B0604030504040204" pitchFamily="50" charset="-128"/>
              <a:ea typeface="メイリオ" panose="020B0604030504040204" pitchFamily="50" charset="-128"/>
            </a:endParaRPr>
          </a:p>
          <a:p>
            <a:pPr algn="ctr"/>
            <a:r>
              <a:rPr lang="ja-JP" altLang="en-US" sz="1400" b="1" dirty="0">
                <a:solidFill>
                  <a:srgbClr val="FF0000"/>
                </a:solidFill>
                <a:latin typeface="メイリオ" panose="020B0604030504040204" pitchFamily="50" charset="-128"/>
                <a:ea typeface="メイリオ" panose="020B0604030504040204" pitchFamily="50" charset="-128"/>
              </a:rPr>
              <a:t>（ネットワークの出入口）</a:t>
            </a:r>
            <a:endParaRPr kumimoji="1" lang="ja-JP" altLang="en-US" sz="1400" b="1" dirty="0">
              <a:solidFill>
                <a:srgbClr val="FF0000"/>
              </a:solidFill>
              <a:latin typeface="メイリオ" panose="020B0604030504040204" pitchFamily="50" charset="-128"/>
              <a:ea typeface="メイリオ" panose="020B0604030504040204" pitchFamily="50" charset="-128"/>
            </a:endParaRPr>
          </a:p>
        </p:txBody>
      </p:sp>
      <p:cxnSp>
        <p:nvCxnSpPr>
          <p:cNvPr id="106" name="直線矢印コネクタ 105">
            <a:extLst>
              <a:ext uri="{FF2B5EF4-FFF2-40B4-BE49-F238E27FC236}">
                <a16:creationId xmlns:a16="http://schemas.microsoft.com/office/drawing/2014/main" id="{A3C6F0A9-40CF-434D-82A8-90DD6CC7840A}"/>
              </a:ext>
            </a:extLst>
          </p:cNvPr>
          <p:cNvCxnSpPr>
            <a:cxnSpLocks/>
          </p:cNvCxnSpPr>
          <p:nvPr/>
        </p:nvCxnSpPr>
        <p:spPr>
          <a:xfrm flipH="1">
            <a:off x="3014628" y="3489443"/>
            <a:ext cx="581106" cy="391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20772FCA-2175-4FD4-8B40-06E43ACE7558}"/>
              </a:ext>
            </a:extLst>
          </p:cNvPr>
          <p:cNvCxnSpPr>
            <a:cxnSpLocks/>
          </p:cNvCxnSpPr>
          <p:nvPr/>
        </p:nvCxnSpPr>
        <p:spPr>
          <a:xfrm>
            <a:off x="5767937" y="2281715"/>
            <a:ext cx="885538" cy="8185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7D125EDC-C3E1-494F-AB1E-989A3FFB9D8A}"/>
              </a:ext>
            </a:extLst>
          </p:cNvPr>
          <p:cNvCxnSpPr>
            <a:cxnSpLocks/>
          </p:cNvCxnSpPr>
          <p:nvPr/>
        </p:nvCxnSpPr>
        <p:spPr>
          <a:xfrm flipH="1">
            <a:off x="4411358" y="2301735"/>
            <a:ext cx="920227" cy="11104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103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モノのインターネット（</a:t>
            </a:r>
            <a:r>
              <a:rPr lang="en-US" altLang="ja-JP" sz="2800" dirty="0">
                <a:solidFill>
                  <a:srgbClr val="002060"/>
                </a:solidFill>
              </a:rPr>
              <a:t>IoT</a:t>
            </a:r>
            <a:r>
              <a:rPr lang="ja-JP" altLang="en-US" sz="2800" dirty="0">
                <a:solidFill>
                  <a:srgbClr val="002060"/>
                </a:solidFill>
              </a:rPr>
              <a:t>）</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692635" cy="4993403"/>
          </a:xfrm>
        </p:spPr>
        <p:txBody>
          <a:bodyPr>
            <a:normAutofit/>
          </a:bodyPr>
          <a:lstStyle/>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a:buClr>
                <a:srgbClr val="0070C0"/>
              </a:buClr>
              <a:buFont typeface="Wingdings" panose="05000000000000000000" pitchFamily="2" charset="2"/>
              <a:buChar char="l"/>
            </a:pPr>
            <a:r>
              <a:rPr lang="ja-JP" altLang="en-US" sz="2000" dirty="0">
                <a:solidFill>
                  <a:srgbClr val="FF0000"/>
                </a:solidFill>
              </a:rPr>
              <a:t>モノのインターネット（</a:t>
            </a:r>
            <a:r>
              <a:rPr lang="en-US" altLang="ja-JP" sz="2000" dirty="0">
                <a:solidFill>
                  <a:srgbClr val="FF0000"/>
                </a:solidFill>
              </a:rPr>
              <a:t>IoT</a:t>
            </a:r>
            <a:r>
              <a:rPr lang="ja-JP" altLang="en-US" sz="2000" dirty="0">
                <a:solidFill>
                  <a:srgbClr val="FF0000"/>
                </a:solidFill>
              </a:rPr>
              <a:t>）　</a:t>
            </a:r>
            <a:r>
              <a:rPr lang="ja-JP" altLang="en-US" sz="2000" dirty="0">
                <a:solidFill>
                  <a:srgbClr val="0070C0"/>
                </a:solidFill>
              </a:rPr>
              <a:t>産業の</a:t>
            </a:r>
            <a:r>
              <a:rPr lang="en-US" altLang="ja-JP" sz="2000" dirty="0">
                <a:solidFill>
                  <a:srgbClr val="0070C0"/>
                </a:solidFill>
              </a:rPr>
              <a:t>IoT</a:t>
            </a:r>
            <a:r>
              <a:rPr lang="ja-JP" altLang="en-US" sz="2000" dirty="0">
                <a:solidFill>
                  <a:srgbClr val="0070C0"/>
                </a:solidFill>
              </a:rPr>
              <a:t>＝</a:t>
            </a:r>
            <a:r>
              <a:rPr lang="en-US" altLang="ja-JP" sz="2000" dirty="0" err="1">
                <a:solidFill>
                  <a:srgbClr val="0070C0"/>
                </a:solidFill>
              </a:rPr>
              <a:t>IIoT</a:t>
            </a:r>
            <a:r>
              <a:rPr lang="ja-JP" altLang="en-US" sz="2000" dirty="0">
                <a:solidFill>
                  <a:srgbClr val="0070C0"/>
                </a:solidFill>
              </a:rPr>
              <a:t>（</a:t>
            </a:r>
            <a:r>
              <a:rPr lang="en-US" altLang="ja-JP" sz="2000" dirty="0" err="1">
                <a:solidFill>
                  <a:srgbClr val="0070C0"/>
                </a:solidFill>
              </a:rPr>
              <a:t>Industory</a:t>
            </a:r>
            <a:r>
              <a:rPr lang="ja-JP" altLang="en-US" sz="2000" dirty="0">
                <a:solidFill>
                  <a:srgbClr val="0070C0"/>
                </a:solidFill>
              </a:rPr>
              <a:t> </a:t>
            </a:r>
            <a:r>
              <a:rPr lang="en-US" altLang="ja-JP" sz="2000" dirty="0">
                <a:solidFill>
                  <a:srgbClr val="0070C0"/>
                </a:solidFill>
              </a:rPr>
              <a:t>IoT</a:t>
            </a:r>
            <a:r>
              <a:rPr lang="ja-JP" altLang="en-US" sz="2000" dirty="0">
                <a:solidFill>
                  <a:srgbClr val="0070C0"/>
                </a:solidFill>
              </a:rPr>
              <a:t>）</a:t>
            </a:r>
            <a:br>
              <a:rPr lang="en-US" altLang="ja-JP" sz="2000" dirty="0">
                <a:solidFill>
                  <a:srgbClr val="FF0000"/>
                </a:solidFill>
              </a:rPr>
            </a:br>
            <a:r>
              <a:rPr lang="ja-JP" altLang="en-US" sz="1600" dirty="0"/>
              <a:t>従来インターネットに接続されていなかった様々なモノ（センサー・</a:t>
            </a:r>
            <a:br>
              <a:rPr lang="en-US" altLang="ja-JP" sz="1600" dirty="0"/>
            </a:br>
            <a:r>
              <a:rPr lang="ja-JP" altLang="en-US" sz="1600" dirty="0"/>
              <a:t>アクチュエーター、家電、防犯、自動車、医療、事務、</a:t>
            </a:r>
            <a:r>
              <a:rPr lang="ja-JP" altLang="en-US" sz="1600" b="1" dirty="0">
                <a:solidFill>
                  <a:srgbClr val="FF0000"/>
                </a:solidFill>
              </a:rPr>
              <a:t>産業の機器</a:t>
            </a:r>
            <a:r>
              <a:rPr lang="ja-JP" altLang="en-US" sz="1600" dirty="0"/>
              <a:t>など）が、</a:t>
            </a:r>
            <a:br>
              <a:rPr lang="en-US" altLang="ja-JP" sz="1600" dirty="0"/>
            </a:br>
            <a:r>
              <a:rPr lang="ja-JP" altLang="en-US" sz="1600" dirty="0"/>
              <a:t>ネットワークを通じてサーバーやクラウド上のサービスに接続され、</a:t>
            </a:r>
            <a:br>
              <a:rPr lang="en-US" altLang="ja-JP" sz="1600" dirty="0"/>
            </a:br>
            <a:r>
              <a:rPr lang="ja-JP" altLang="en-US" sz="1600" dirty="0"/>
              <a:t>相互に情報交換をする仕組み。</a:t>
            </a:r>
            <a:br>
              <a:rPr lang="en-US" altLang="ja-JP" sz="1600" dirty="0"/>
            </a:br>
            <a:endParaRPr lang="en-US" altLang="ja-JP" sz="1100" dirty="0"/>
          </a:p>
          <a:p>
            <a:pPr>
              <a:buClr>
                <a:srgbClr val="0070C0"/>
              </a:buClr>
              <a:buFont typeface="Wingdings" panose="05000000000000000000" pitchFamily="2" charset="2"/>
              <a:buChar char="l"/>
            </a:pPr>
            <a:r>
              <a:rPr lang="ja-JP" altLang="en-US" sz="1800" dirty="0"/>
              <a:t>現在は</a:t>
            </a:r>
            <a:r>
              <a:rPr lang="ja-JP" altLang="en-US" sz="1800" dirty="0">
                <a:solidFill>
                  <a:srgbClr val="FF0000"/>
                </a:solidFill>
              </a:rPr>
              <a:t>様々な「モノ」がつながっている</a:t>
            </a:r>
            <a:br>
              <a:rPr lang="en-US" altLang="ja-JP" sz="1800" dirty="0"/>
            </a:br>
            <a:r>
              <a:rPr lang="en-US" altLang="ja-JP" sz="1800" dirty="0"/>
              <a:t>2020</a:t>
            </a:r>
            <a:r>
              <a:rPr lang="ja-JP" altLang="en-US" sz="1800" dirty="0"/>
              <a:t>年には</a:t>
            </a:r>
            <a:r>
              <a:rPr lang="en-US" altLang="ja-JP" sz="1800" dirty="0"/>
              <a:t>253</a:t>
            </a:r>
            <a:r>
              <a:rPr lang="ja-JP" altLang="en-US" sz="1800" dirty="0"/>
              <a:t>億台だったものが</a:t>
            </a:r>
            <a:r>
              <a:rPr lang="en-US" altLang="ja-JP" sz="1800" dirty="0"/>
              <a:t>2021</a:t>
            </a:r>
            <a:r>
              <a:rPr lang="ja-JP" altLang="en-US" sz="1800" dirty="0"/>
              <a:t>年には</a:t>
            </a:r>
            <a:r>
              <a:rPr lang="en-US" altLang="ja-JP" sz="1800" dirty="0"/>
              <a:t>278</a:t>
            </a:r>
            <a:r>
              <a:rPr lang="ja-JP" altLang="en-US" sz="1800" dirty="0"/>
              <a:t>億台、</a:t>
            </a:r>
            <a:br>
              <a:rPr lang="en-US" altLang="ja-JP" sz="1800" dirty="0"/>
            </a:br>
            <a:r>
              <a:rPr lang="en-US" altLang="ja-JP" sz="1800" dirty="0"/>
              <a:t>2022</a:t>
            </a:r>
            <a:r>
              <a:rPr lang="ja-JP" altLang="en-US" sz="1800" dirty="0"/>
              <a:t>年には</a:t>
            </a:r>
            <a:r>
              <a:rPr lang="en-US" altLang="ja-JP" sz="1800" dirty="0"/>
              <a:t>309</a:t>
            </a:r>
            <a:r>
              <a:rPr lang="ja-JP" altLang="en-US" sz="1800" dirty="0"/>
              <a:t>億台と増加。</a:t>
            </a:r>
            <a:r>
              <a:rPr lang="en-US" altLang="ja-JP" sz="1800" dirty="0">
                <a:solidFill>
                  <a:srgbClr val="0070C0"/>
                </a:solidFill>
              </a:rPr>
              <a:t>2023</a:t>
            </a:r>
            <a:r>
              <a:rPr lang="ja-JP" altLang="en-US" sz="1800" dirty="0">
                <a:solidFill>
                  <a:srgbClr val="0070C0"/>
                </a:solidFill>
              </a:rPr>
              <a:t>年には</a:t>
            </a:r>
            <a:r>
              <a:rPr lang="en-US" altLang="ja-JP" sz="1800" dirty="0">
                <a:solidFill>
                  <a:srgbClr val="0070C0"/>
                </a:solidFill>
              </a:rPr>
              <a:t>340</a:t>
            </a:r>
            <a:r>
              <a:rPr lang="ja-JP" altLang="en-US" sz="1800" dirty="0">
                <a:solidFill>
                  <a:srgbClr val="0070C0"/>
                </a:solidFill>
              </a:rPr>
              <a:t>億台になるといわれている。</a:t>
            </a:r>
            <a:endParaRPr lang="en-US" altLang="ja-JP" sz="1800" dirty="0">
              <a:solidFill>
                <a:srgbClr val="0070C0"/>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1-4. IoT</a:t>
            </a:r>
            <a:r>
              <a:rPr lang="ja-JP" altLang="en-US" sz="1400" dirty="0">
                <a:solidFill>
                  <a:schemeClr val="tx1">
                    <a:lumMod val="75000"/>
                    <a:lumOff val="25000"/>
                  </a:schemeClr>
                </a:solidFill>
              </a:rPr>
              <a:t>の基礎</a:t>
            </a:r>
            <a:r>
              <a:rPr lang="ja-JP" altLang="en-US" sz="1400" dirty="0"/>
              <a:t>とソサエティ</a:t>
            </a:r>
            <a:r>
              <a:rPr lang="en-US" altLang="ja-JP" sz="1400" dirty="0"/>
              <a:t>5.0</a:t>
            </a:r>
            <a:endParaRPr lang="ja-JP" altLang="en-US" sz="1400" dirty="0">
              <a:solidFill>
                <a:schemeClr val="tx1">
                  <a:lumMod val="75000"/>
                  <a:lumOff val="25000"/>
                </a:schemeClr>
              </a:solidFill>
            </a:endParaRPr>
          </a:p>
        </p:txBody>
      </p:sp>
      <p:pic>
        <p:nvPicPr>
          <p:cNvPr id="34" name="図 33">
            <a:extLst>
              <a:ext uri="{FF2B5EF4-FFF2-40B4-BE49-F238E27FC236}">
                <a16:creationId xmlns:a16="http://schemas.microsoft.com/office/drawing/2014/main" id="{D7AD6388-0F7B-47A9-ACA2-89340B59C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05" y="1349749"/>
            <a:ext cx="5616624" cy="2378289"/>
          </a:xfrm>
          <a:prstGeom prst="rect">
            <a:avLst/>
          </a:prstGeom>
        </p:spPr>
      </p:pic>
      <p:pic>
        <p:nvPicPr>
          <p:cNvPr id="7" name="図 6" descr="ダイアグラム&#10;&#10;自動的に生成された説明">
            <a:extLst>
              <a:ext uri="{FF2B5EF4-FFF2-40B4-BE49-F238E27FC236}">
                <a16:creationId xmlns:a16="http://schemas.microsoft.com/office/drawing/2014/main" id="{15BC3388-EC85-4333-AEE9-FC8A953A89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196" y="2198773"/>
            <a:ext cx="2468275" cy="1645516"/>
          </a:xfrm>
          <a:prstGeom prst="rect">
            <a:avLst/>
          </a:prstGeom>
        </p:spPr>
      </p:pic>
    </p:spTree>
    <p:extLst>
      <p:ext uri="{BB962C8B-B14F-4D97-AF65-F5344CB8AC3E}">
        <p14:creationId xmlns:p14="http://schemas.microsoft.com/office/powerpoint/2010/main" val="2718033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dirty="0">
                <a:solidFill>
                  <a:srgbClr val="002060"/>
                </a:solidFill>
              </a:rPr>
              <a:t>IoT</a:t>
            </a:r>
            <a:r>
              <a:rPr lang="ja-JP" altLang="en-US" sz="2800" dirty="0">
                <a:solidFill>
                  <a:srgbClr val="002060"/>
                </a:solidFill>
              </a:rPr>
              <a:t>の構成要素</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en-US" altLang="ja-JP" sz="2000" b="1" dirty="0"/>
              <a:t>IoT</a:t>
            </a:r>
            <a:r>
              <a:rPr lang="ja-JP" altLang="en-US" sz="2000" b="1" dirty="0"/>
              <a:t>の構成要素</a:t>
            </a:r>
            <a:br>
              <a:rPr lang="en-US" altLang="ja-JP" sz="2000" dirty="0"/>
            </a:br>
            <a:r>
              <a:rPr lang="ja-JP" altLang="en-US" sz="1800" dirty="0">
                <a:solidFill>
                  <a:srgbClr val="C00000"/>
                </a:solidFill>
              </a:rPr>
              <a:t>多様なテクノロジーの組み合わせ・ソリューション</a:t>
            </a:r>
            <a:br>
              <a:rPr lang="en-US" altLang="ja-JP" sz="1800" dirty="0"/>
            </a:br>
            <a:r>
              <a:rPr lang="ja-JP" altLang="en-US" sz="1800" dirty="0"/>
              <a:t>・センシング技術（アナログ情報をデジタルデータに変換）</a:t>
            </a:r>
            <a:br>
              <a:rPr lang="en-US" altLang="ja-JP" sz="1800" dirty="0"/>
            </a:br>
            <a:r>
              <a:rPr lang="ja-JP" altLang="en-US" sz="1800" dirty="0"/>
              <a:t>・低電力・広域ネットワーク（</a:t>
            </a:r>
            <a:r>
              <a:rPr lang="en-US" altLang="ja-JP" sz="1800" dirty="0"/>
              <a:t>LPWA</a:t>
            </a:r>
            <a:r>
              <a:rPr lang="ja-JP" altLang="en-US" sz="1800" dirty="0"/>
              <a:t>：</a:t>
            </a:r>
            <a:r>
              <a:rPr lang="en-US" altLang="ja-JP" sz="1800" dirty="0"/>
              <a:t>Low</a:t>
            </a:r>
            <a:r>
              <a:rPr lang="ja-JP" altLang="en-US" sz="1800" dirty="0"/>
              <a:t> </a:t>
            </a:r>
            <a:r>
              <a:rPr lang="en-US" altLang="ja-JP" sz="1800" dirty="0"/>
              <a:t>Power</a:t>
            </a:r>
            <a:r>
              <a:rPr lang="ja-JP" altLang="en-US" sz="1800" dirty="0"/>
              <a:t> </a:t>
            </a:r>
            <a:r>
              <a:rPr lang="en-US" altLang="ja-JP" sz="1800" dirty="0"/>
              <a:t>Wide</a:t>
            </a:r>
            <a:r>
              <a:rPr lang="ja-JP" altLang="en-US" sz="1800" dirty="0"/>
              <a:t> </a:t>
            </a:r>
            <a:r>
              <a:rPr lang="en-US" altLang="ja-JP" sz="1800" dirty="0"/>
              <a:t>Area)</a:t>
            </a:r>
            <a:br>
              <a:rPr lang="en-US" altLang="ja-JP" sz="1800" dirty="0"/>
            </a:br>
            <a:r>
              <a:rPr lang="ja-JP" altLang="en-US" sz="1800" dirty="0"/>
              <a:t>・デバイス認証・ログ管理（膨大なデバイスの管理）</a:t>
            </a:r>
            <a:br>
              <a:rPr lang="en-US" altLang="ja-JP" sz="1800" dirty="0"/>
            </a:br>
            <a:r>
              <a:rPr lang="ja-JP" altLang="en-US" sz="1800" dirty="0"/>
              <a:t>・ビックデータ（データを蓄積するクラウド・データベース）</a:t>
            </a:r>
            <a:br>
              <a:rPr lang="en-US" altLang="ja-JP" sz="1800" dirty="0"/>
            </a:br>
            <a:r>
              <a:rPr lang="ja-JP" altLang="en-US" sz="1800" dirty="0"/>
              <a:t>・機械学習・</a:t>
            </a:r>
            <a:r>
              <a:rPr lang="en-US" altLang="ja-JP" sz="1800" dirty="0"/>
              <a:t>AI</a:t>
            </a:r>
            <a:r>
              <a:rPr lang="ja-JP" altLang="en-US" sz="1800" dirty="0"/>
              <a:t>（解析し、価値ある規則性・関係性を見つけ出す）</a:t>
            </a:r>
            <a:endParaRPr lang="en-US" altLang="ja-JP" sz="1800" dirty="0"/>
          </a:p>
          <a:p>
            <a:pPr>
              <a:buClr>
                <a:srgbClr val="0070C0"/>
              </a:buClr>
              <a:buFont typeface="Wingdings" panose="05000000000000000000" pitchFamily="2" charset="2"/>
              <a:buChar char="l"/>
            </a:pPr>
            <a:endParaRPr lang="en-US" altLang="ja-JP" sz="1800" dirty="0"/>
          </a:p>
          <a:p>
            <a:pPr>
              <a:buClr>
                <a:srgbClr val="0070C0"/>
              </a:buClr>
              <a:buFont typeface="Wingdings" panose="05000000000000000000" pitchFamily="2" charset="2"/>
              <a:buChar char="l"/>
            </a:pPr>
            <a:r>
              <a:rPr lang="en-US" altLang="ja-JP" sz="2000" b="1" dirty="0"/>
              <a:t>IoT</a:t>
            </a:r>
            <a:r>
              <a:rPr lang="ja-JP" altLang="en-US" sz="2000" b="1" dirty="0"/>
              <a:t>を構成するもの</a:t>
            </a:r>
            <a:endParaRPr lang="ja-JP" altLang="en-US" sz="24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1-4. IoT</a:t>
            </a:r>
            <a:r>
              <a:rPr lang="ja-JP" altLang="en-US" sz="1400" dirty="0">
                <a:solidFill>
                  <a:schemeClr val="tx1">
                    <a:lumMod val="75000"/>
                    <a:lumOff val="25000"/>
                  </a:schemeClr>
                </a:solidFill>
              </a:rPr>
              <a:t>の基礎</a:t>
            </a:r>
            <a:r>
              <a:rPr lang="ja-JP" altLang="en-US" sz="1400" dirty="0"/>
              <a:t>とソサエティ</a:t>
            </a:r>
            <a:r>
              <a:rPr lang="en-US" altLang="ja-JP" sz="1400" dirty="0"/>
              <a:t>5.0</a:t>
            </a:r>
            <a:endParaRPr lang="ja-JP" altLang="en-US" sz="1400" dirty="0">
              <a:solidFill>
                <a:schemeClr val="tx1">
                  <a:lumMod val="75000"/>
                  <a:lumOff val="25000"/>
                </a:schemeClr>
              </a:solidFill>
            </a:endParaRPr>
          </a:p>
        </p:txBody>
      </p:sp>
      <p:sp>
        <p:nvSpPr>
          <p:cNvPr id="8" name="テキスト ボックス 7">
            <a:extLst>
              <a:ext uri="{FF2B5EF4-FFF2-40B4-BE49-F238E27FC236}">
                <a16:creationId xmlns:a16="http://schemas.microsoft.com/office/drawing/2014/main" id="{EE53339F-8888-4761-9DD8-6B72912F8E57}"/>
              </a:ext>
            </a:extLst>
          </p:cNvPr>
          <p:cNvSpPr txBox="1"/>
          <p:nvPr/>
        </p:nvSpPr>
        <p:spPr bwMode="auto">
          <a:xfrm>
            <a:off x="3553852" y="5468341"/>
            <a:ext cx="300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ctr"/>
            <a:r>
              <a:rPr kumimoji="1" lang="ja-JP" altLang="en-US" sz="1600" b="0" kern="0" dirty="0">
                <a:latin typeface="メイリオ" panose="020B0604030504040204" pitchFamily="50" charset="-128"/>
                <a:ea typeface="メイリオ" panose="020B0604030504040204" pitchFamily="50" charset="-128"/>
              </a:rPr>
              <a:t>センサーやカメラ、</a:t>
            </a:r>
            <a:br>
              <a:rPr kumimoji="1" lang="en-US" altLang="ja-JP" sz="1600" b="0" kern="0" dirty="0">
                <a:latin typeface="メイリオ" panose="020B0604030504040204" pitchFamily="50" charset="-128"/>
                <a:ea typeface="メイリオ" panose="020B0604030504040204" pitchFamily="50" charset="-128"/>
              </a:rPr>
            </a:br>
            <a:r>
              <a:rPr kumimoji="1" lang="ja-JP" altLang="en-US" sz="1600" b="0" kern="0" dirty="0">
                <a:latin typeface="メイリオ" panose="020B0604030504040204" pitchFamily="50" charset="-128"/>
                <a:ea typeface="メイリオ" panose="020B0604030504040204" pitchFamily="50" charset="-128"/>
              </a:rPr>
              <a:t>モーター（アクチュエータ）</a:t>
            </a:r>
          </a:p>
        </p:txBody>
      </p:sp>
      <p:sp>
        <p:nvSpPr>
          <p:cNvPr id="10" name="テキスト ボックス 9">
            <a:extLst>
              <a:ext uri="{FF2B5EF4-FFF2-40B4-BE49-F238E27FC236}">
                <a16:creationId xmlns:a16="http://schemas.microsoft.com/office/drawing/2014/main" id="{23E7472C-813D-4DCA-B70A-B88D09FA0192}"/>
              </a:ext>
            </a:extLst>
          </p:cNvPr>
          <p:cNvSpPr txBox="1"/>
          <p:nvPr/>
        </p:nvSpPr>
        <p:spPr bwMode="auto">
          <a:xfrm>
            <a:off x="6582702" y="5448548"/>
            <a:ext cx="20043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ctr"/>
            <a:r>
              <a:rPr kumimoji="1" lang="ja-JP" altLang="en-US" sz="1600" b="0" kern="0" dirty="0">
                <a:latin typeface="メイリオ" panose="020B0604030504040204" pitchFamily="50" charset="-128"/>
                <a:ea typeface="メイリオ" panose="020B0604030504040204" pitchFamily="50" charset="-128"/>
              </a:rPr>
              <a:t>ネットワーク機器</a:t>
            </a:r>
            <a:r>
              <a:rPr lang="ja-JP" altLang="en-US" sz="1600" kern="0" dirty="0">
                <a:latin typeface="メイリオ" panose="020B0604030504040204" pitchFamily="50" charset="-128"/>
                <a:ea typeface="メイリオ" panose="020B0604030504040204" pitchFamily="50" charset="-128"/>
              </a:rPr>
              <a:t>データセンターの</a:t>
            </a:r>
            <a:endParaRPr lang="en-US" altLang="ja-JP" sz="1600" kern="0" dirty="0">
              <a:latin typeface="メイリオ" panose="020B0604030504040204" pitchFamily="50" charset="-128"/>
              <a:ea typeface="メイリオ" panose="020B0604030504040204" pitchFamily="50" charset="-128"/>
            </a:endParaRPr>
          </a:p>
          <a:p>
            <a:pPr algn="ctr"/>
            <a:r>
              <a:rPr kumimoji="1" lang="ja-JP" altLang="en-US" sz="1600" b="0" kern="0" dirty="0">
                <a:latin typeface="メイリオ" panose="020B0604030504040204" pitchFamily="50" charset="-128"/>
                <a:ea typeface="メイリオ" panose="020B0604030504040204" pitchFamily="50" charset="-128"/>
              </a:rPr>
              <a:t>サーバーなど</a:t>
            </a:r>
          </a:p>
        </p:txBody>
      </p:sp>
      <p:pic>
        <p:nvPicPr>
          <p:cNvPr id="12" name="図 11">
            <a:extLst>
              <a:ext uri="{FF2B5EF4-FFF2-40B4-BE49-F238E27FC236}">
                <a16:creationId xmlns:a16="http://schemas.microsoft.com/office/drawing/2014/main" id="{2ED4A3E3-CA4F-40E6-928B-B4E857466708}"/>
              </a:ext>
            </a:extLst>
          </p:cNvPr>
          <p:cNvPicPr>
            <a:picLocks noChangeAspect="1"/>
          </p:cNvPicPr>
          <p:nvPr/>
        </p:nvPicPr>
        <p:blipFill>
          <a:blip r:embed="rId3"/>
          <a:stretch>
            <a:fillRect/>
          </a:stretch>
        </p:blipFill>
        <p:spPr>
          <a:xfrm>
            <a:off x="3903533" y="4167918"/>
            <a:ext cx="590550" cy="742950"/>
          </a:xfrm>
          <a:prstGeom prst="rect">
            <a:avLst/>
          </a:prstGeom>
        </p:spPr>
      </p:pic>
      <p:pic>
        <p:nvPicPr>
          <p:cNvPr id="15" name="図 14">
            <a:extLst>
              <a:ext uri="{FF2B5EF4-FFF2-40B4-BE49-F238E27FC236}">
                <a16:creationId xmlns:a16="http://schemas.microsoft.com/office/drawing/2014/main" id="{EED61F71-E65F-4DEB-B131-731DC957C4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3410" y="4257867"/>
            <a:ext cx="962256" cy="721692"/>
          </a:xfrm>
          <a:prstGeom prst="rect">
            <a:avLst/>
          </a:prstGeom>
        </p:spPr>
      </p:pic>
      <p:pic>
        <p:nvPicPr>
          <p:cNvPr id="16" name="図 15">
            <a:extLst>
              <a:ext uri="{FF2B5EF4-FFF2-40B4-BE49-F238E27FC236}">
                <a16:creationId xmlns:a16="http://schemas.microsoft.com/office/drawing/2014/main" id="{A0EDAB50-A2BC-48A8-A3CC-293DB31D3E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7118" y="4806123"/>
            <a:ext cx="731490" cy="537645"/>
          </a:xfrm>
          <a:prstGeom prst="rect">
            <a:avLst/>
          </a:prstGeom>
        </p:spPr>
      </p:pic>
      <p:pic>
        <p:nvPicPr>
          <p:cNvPr id="17" name="図 16">
            <a:extLst>
              <a:ext uri="{FF2B5EF4-FFF2-40B4-BE49-F238E27FC236}">
                <a16:creationId xmlns:a16="http://schemas.microsoft.com/office/drawing/2014/main" id="{1B63C25B-79AA-4879-BDCF-CD3997180E8E}"/>
              </a:ext>
            </a:extLst>
          </p:cNvPr>
          <p:cNvPicPr>
            <a:picLocks noChangeAspect="1"/>
          </p:cNvPicPr>
          <p:nvPr/>
        </p:nvPicPr>
        <p:blipFill>
          <a:blip r:embed="rId6"/>
          <a:stretch>
            <a:fillRect/>
          </a:stretch>
        </p:blipFill>
        <p:spPr>
          <a:xfrm>
            <a:off x="4612757" y="3906920"/>
            <a:ext cx="539806" cy="524383"/>
          </a:xfrm>
          <a:prstGeom prst="rect">
            <a:avLst/>
          </a:prstGeom>
        </p:spPr>
      </p:pic>
      <p:pic>
        <p:nvPicPr>
          <p:cNvPr id="29" name="Picture 2" descr="https://upload.wikimedia.org/wikipedia/commons/thumb/d/db/Arduino_Uno_004.jpg/2560px-Arduino_Uno_004.jpg">
            <a:extLst>
              <a:ext uri="{FF2B5EF4-FFF2-40B4-BE49-F238E27FC236}">
                <a16:creationId xmlns:a16="http://schemas.microsoft.com/office/drawing/2014/main" id="{73EEA3ED-6A2D-4CDF-811A-9248DF2DE84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0617" y="4189976"/>
            <a:ext cx="1634246" cy="109233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https://www.raspberrypi.org/homepage-9df4b/static/a77ea87d78ae0a97e7f3491c8ee14ca4/bc3a8/c680f7e0fae35f6cd7fd83123a66e4a3c3af1f1e_770a4970-1-1.jpg">
            <a:extLst>
              <a:ext uri="{FF2B5EF4-FFF2-40B4-BE49-F238E27FC236}">
                <a16:creationId xmlns:a16="http://schemas.microsoft.com/office/drawing/2014/main" id="{2A04B0DC-8F0E-4E39-9B41-0A25EF7304C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6375" t="860" r="25430" b="860"/>
          <a:stretch/>
        </p:blipFill>
        <p:spPr bwMode="auto">
          <a:xfrm rot="16200000">
            <a:off x="730935" y="3995433"/>
            <a:ext cx="987318" cy="1510016"/>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7C62CDF5-D194-468B-ACA4-51C496FDACC2}"/>
              </a:ext>
            </a:extLst>
          </p:cNvPr>
          <p:cNvSpPr txBox="1"/>
          <p:nvPr/>
        </p:nvSpPr>
        <p:spPr bwMode="auto">
          <a:xfrm>
            <a:off x="1009071" y="5468341"/>
            <a:ext cx="20043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ctr"/>
            <a:r>
              <a:rPr kumimoji="1" lang="ja-JP" altLang="en-US" sz="1600" b="0" kern="0" dirty="0">
                <a:latin typeface="メイリオ" panose="020B0604030504040204" pitchFamily="50" charset="-128"/>
                <a:ea typeface="メイリオ" panose="020B0604030504040204" pitchFamily="50" charset="-128"/>
              </a:rPr>
              <a:t>コントローラ</a:t>
            </a:r>
            <a:br>
              <a:rPr kumimoji="1" lang="en-US" altLang="ja-JP" sz="1600" b="0" kern="0" dirty="0">
                <a:latin typeface="メイリオ" panose="020B0604030504040204" pitchFamily="50" charset="-128"/>
                <a:ea typeface="メイリオ" panose="020B0604030504040204" pitchFamily="50" charset="-128"/>
              </a:rPr>
            </a:br>
            <a:r>
              <a:rPr kumimoji="1" lang="ja-JP" altLang="en-US" sz="1600" b="0" kern="0" dirty="0">
                <a:latin typeface="メイリオ" panose="020B0604030504040204" pitchFamily="50" charset="-128"/>
                <a:ea typeface="メイリオ" panose="020B0604030504040204" pitchFamily="50" charset="-128"/>
              </a:rPr>
              <a:t>（</a:t>
            </a:r>
            <a:r>
              <a:rPr kumimoji="1" lang="en-US" altLang="ja-JP" sz="1600" b="0" kern="0" dirty="0">
                <a:latin typeface="メイリオ" panose="020B0604030504040204" pitchFamily="50" charset="-128"/>
                <a:ea typeface="メイリオ" panose="020B0604030504040204" pitchFamily="50" charset="-128"/>
              </a:rPr>
              <a:t>PLC</a:t>
            </a:r>
            <a:r>
              <a:rPr kumimoji="1" lang="ja-JP" altLang="en-US" sz="1600" b="0" kern="0" dirty="0">
                <a:latin typeface="メイリオ" panose="020B0604030504040204" pitchFamily="50" charset="-128"/>
                <a:ea typeface="メイリオ" panose="020B0604030504040204" pitchFamily="50" charset="-128"/>
              </a:rPr>
              <a:t>など）</a:t>
            </a:r>
          </a:p>
        </p:txBody>
      </p:sp>
      <p:pic>
        <p:nvPicPr>
          <p:cNvPr id="4" name="図 3">
            <a:extLst>
              <a:ext uri="{FF2B5EF4-FFF2-40B4-BE49-F238E27FC236}">
                <a16:creationId xmlns:a16="http://schemas.microsoft.com/office/drawing/2014/main" id="{43BF3FE1-6831-430A-8CBC-F476931BEC1E}"/>
              </a:ext>
            </a:extLst>
          </p:cNvPr>
          <p:cNvPicPr>
            <a:picLocks noChangeAspect="1"/>
          </p:cNvPicPr>
          <p:nvPr/>
        </p:nvPicPr>
        <p:blipFill>
          <a:blip r:embed="rId9"/>
          <a:stretch>
            <a:fillRect/>
          </a:stretch>
        </p:blipFill>
        <p:spPr>
          <a:xfrm>
            <a:off x="6514249" y="3994129"/>
            <a:ext cx="2141226" cy="1382620"/>
          </a:xfrm>
          <a:prstGeom prst="rect">
            <a:avLst/>
          </a:prstGeom>
        </p:spPr>
      </p:pic>
    </p:spTree>
    <p:extLst>
      <p:ext uri="{BB962C8B-B14F-4D97-AF65-F5344CB8AC3E}">
        <p14:creationId xmlns:p14="http://schemas.microsoft.com/office/powerpoint/2010/main" val="3807435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dirty="0">
                <a:solidFill>
                  <a:srgbClr val="002060"/>
                </a:solidFill>
              </a:rPr>
              <a:t>IoT</a:t>
            </a:r>
            <a:r>
              <a:rPr lang="ja-JP" altLang="en-US" sz="2800" dirty="0">
                <a:solidFill>
                  <a:srgbClr val="002060"/>
                </a:solidFill>
              </a:rPr>
              <a:t>システムの技術要素</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技術要素は大まかにフィールド、バックエンド、フロントエンド、ネットワークの４つの領域に分かれる</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1-4. IoT</a:t>
            </a:r>
            <a:r>
              <a:rPr lang="ja-JP" altLang="en-US" sz="1400" dirty="0">
                <a:solidFill>
                  <a:schemeClr val="tx1">
                    <a:lumMod val="75000"/>
                    <a:lumOff val="25000"/>
                  </a:schemeClr>
                </a:solidFill>
              </a:rPr>
              <a:t>の基礎</a:t>
            </a:r>
            <a:r>
              <a:rPr lang="ja-JP" altLang="en-US" sz="1400" dirty="0"/>
              <a:t>とソサエティ</a:t>
            </a:r>
            <a:r>
              <a:rPr lang="en-US" altLang="ja-JP" sz="1400" dirty="0"/>
              <a:t>5.0</a:t>
            </a:r>
            <a:endParaRPr lang="ja-JP" altLang="en-US" sz="1400" dirty="0">
              <a:solidFill>
                <a:schemeClr val="tx1">
                  <a:lumMod val="75000"/>
                  <a:lumOff val="25000"/>
                </a:schemeClr>
              </a:solidFill>
            </a:endParaRPr>
          </a:p>
        </p:txBody>
      </p:sp>
      <p:grpSp>
        <p:nvGrpSpPr>
          <p:cNvPr id="3" name="グループ化 2">
            <a:extLst>
              <a:ext uri="{FF2B5EF4-FFF2-40B4-BE49-F238E27FC236}">
                <a16:creationId xmlns:a16="http://schemas.microsoft.com/office/drawing/2014/main" id="{062F7052-97E1-4641-AA60-AF45E7BA1923}"/>
              </a:ext>
            </a:extLst>
          </p:cNvPr>
          <p:cNvGrpSpPr/>
          <p:nvPr/>
        </p:nvGrpSpPr>
        <p:grpSpPr>
          <a:xfrm>
            <a:off x="899591" y="2310317"/>
            <a:ext cx="7529621" cy="3999003"/>
            <a:chOff x="899591" y="2310317"/>
            <a:chExt cx="7529621" cy="3999003"/>
          </a:xfrm>
        </p:grpSpPr>
        <p:cxnSp>
          <p:nvCxnSpPr>
            <p:cNvPr id="12" name="直線コネクタ 11">
              <a:extLst>
                <a:ext uri="{FF2B5EF4-FFF2-40B4-BE49-F238E27FC236}">
                  <a16:creationId xmlns:a16="http://schemas.microsoft.com/office/drawing/2014/main" id="{AD8585C0-7048-4336-BC47-A73F1781B8C4}"/>
                </a:ext>
              </a:extLst>
            </p:cNvPr>
            <p:cNvCxnSpPr>
              <a:cxnSpLocks/>
            </p:cNvCxnSpPr>
            <p:nvPr/>
          </p:nvCxnSpPr>
          <p:spPr bwMode="auto">
            <a:xfrm flipH="1">
              <a:off x="1979713" y="4169832"/>
              <a:ext cx="3450" cy="65144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14" name="四角形: 角を丸くする 13">
              <a:extLst>
                <a:ext uri="{FF2B5EF4-FFF2-40B4-BE49-F238E27FC236}">
                  <a16:creationId xmlns:a16="http://schemas.microsoft.com/office/drawing/2014/main" id="{08AB1517-6539-4456-AAC9-6C506167DE86}"/>
                </a:ext>
              </a:extLst>
            </p:cNvPr>
            <p:cNvSpPr/>
            <p:nvPr/>
          </p:nvSpPr>
          <p:spPr bwMode="auto">
            <a:xfrm>
              <a:off x="4900823" y="2310317"/>
              <a:ext cx="3528389" cy="167646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sz="1600" b="1" dirty="0">
                  <a:solidFill>
                    <a:srgbClr val="002060"/>
                  </a:solidFill>
                  <a:latin typeface="游ゴシック" panose="020B0400000000000000" pitchFamily="50" charset="-128"/>
                  <a:ea typeface="游ゴシック" panose="020B0400000000000000" pitchFamily="50" charset="-128"/>
                </a:rPr>
                <a:t>     フロントエンド</a:t>
              </a:r>
            </a:p>
          </p:txBody>
        </p:sp>
        <p:sp>
          <p:nvSpPr>
            <p:cNvPr id="21" name="四角形: 角を丸くする 20">
              <a:extLst>
                <a:ext uri="{FF2B5EF4-FFF2-40B4-BE49-F238E27FC236}">
                  <a16:creationId xmlns:a16="http://schemas.microsoft.com/office/drawing/2014/main" id="{8ABFDA08-32B6-4E7C-8778-13CE82D1B886}"/>
                </a:ext>
              </a:extLst>
            </p:cNvPr>
            <p:cNvSpPr/>
            <p:nvPr/>
          </p:nvSpPr>
          <p:spPr bwMode="auto">
            <a:xfrm>
              <a:off x="899591" y="2310317"/>
              <a:ext cx="3528389" cy="1859515"/>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t"/>
            <a:lstStyle/>
            <a:p>
              <a:pPr algn="ctr"/>
              <a:r>
                <a:rPr kumimoji="1" lang="ja-JP" altLang="en-US" sz="1600" b="1" dirty="0">
                  <a:solidFill>
                    <a:srgbClr val="002060"/>
                  </a:solidFill>
                  <a:latin typeface="游ゴシック" panose="020B0400000000000000" pitchFamily="50" charset="-128"/>
                  <a:ea typeface="游ゴシック" panose="020B0400000000000000" pitchFamily="50" charset="-128"/>
                </a:rPr>
                <a:t>フィールド</a:t>
              </a:r>
            </a:p>
          </p:txBody>
        </p:sp>
        <p:sp>
          <p:nvSpPr>
            <p:cNvPr id="22" name="四角形: 角を丸くする 21">
              <a:extLst>
                <a:ext uri="{FF2B5EF4-FFF2-40B4-BE49-F238E27FC236}">
                  <a16:creationId xmlns:a16="http://schemas.microsoft.com/office/drawing/2014/main" id="{C6B8CA28-BC40-46D1-A55A-C980AB508DD6}"/>
                </a:ext>
              </a:extLst>
            </p:cNvPr>
            <p:cNvSpPr/>
            <p:nvPr/>
          </p:nvSpPr>
          <p:spPr bwMode="auto">
            <a:xfrm>
              <a:off x="1259632" y="4821273"/>
              <a:ext cx="6624736" cy="148804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b"/>
            <a:lstStyle/>
            <a:p>
              <a:pPr algn="ctr"/>
              <a:endParaRPr kumimoji="1" lang="ja-JP" altLang="en-US" sz="1600">
                <a:latin typeface="游ゴシック" panose="020B0400000000000000" pitchFamily="50" charset="-128"/>
                <a:ea typeface="游ゴシック" panose="020B0400000000000000" pitchFamily="50" charset="-128"/>
              </a:endParaRPr>
            </a:p>
          </p:txBody>
        </p:sp>
        <p:sp>
          <p:nvSpPr>
            <p:cNvPr id="23" name="正方形/長方形 22">
              <a:extLst>
                <a:ext uri="{FF2B5EF4-FFF2-40B4-BE49-F238E27FC236}">
                  <a16:creationId xmlns:a16="http://schemas.microsoft.com/office/drawing/2014/main" id="{387C6576-BCBF-4E04-B637-73816C90E33F}"/>
                </a:ext>
              </a:extLst>
            </p:cNvPr>
            <p:cNvSpPr/>
            <p:nvPr/>
          </p:nvSpPr>
          <p:spPr bwMode="auto">
            <a:xfrm>
              <a:off x="1302414" y="2835642"/>
              <a:ext cx="1079003" cy="327309"/>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kern="0" dirty="0">
                  <a:latin typeface="游ゴシック" panose="020B0400000000000000" pitchFamily="50" charset="-128"/>
                  <a:ea typeface="游ゴシック" panose="020B0400000000000000" pitchFamily="50" charset="-128"/>
                </a:rPr>
                <a:t>センサー</a:t>
              </a:r>
              <a:endParaRPr kumimoji="1" lang="ja-JP" altLang="en-US" sz="1400" dirty="0">
                <a:latin typeface="游ゴシック" panose="020B0400000000000000" pitchFamily="50" charset="-128"/>
                <a:ea typeface="游ゴシック" panose="020B0400000000000000" pitchFamily="50" charset="-128"/>
              </a:endParaRPr>
            </a:p>
          </p:txBody>
        </p:sp>
        <p:sp>
          <p:nvSpPr>
            <p:cNvPr id="24" name="正方形/長方形 23">
              <a:extLst>
                <a:ext uri="{FF2B5EF4-FFF2-40B4-BE49-F238E27FC236}">
                  <a16:creationId xmlns:a16="http://schemas.microsoft.com/office/drawing/2014/main" id="{C3E9C283-242B-419D-B1C3-3FDBD2C50881}"/>
                </a:ext>
              </a:extLst>
            </p:cNvPr>
            <p:cNvSpPr/>
            <p:nvPr/>
          </p:nvSpPr>
          <p:spPr bwMode="auto">
            <a:xfrm>
              <a:off x="1937236" y="3678864"/>
              <a:ext cx="1581945" cy="327309"/>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kern="0" dirty="0">
                  <a:latin typeface="游ゴシック" panose="020B0400000000000000" pitchFamily="50" charset="-128"/>
                  <a:ea typeface="游ゴシック" panose="020B0400000000000000" pitchFamily="50" charset="-128"/>
                </a:rPr>
                <a:t>ゲートウェイ</a:t>
              </a:r>
              <a:endParaRPr kumimoji="1" lang="ja-JP" altLang="en-US" sz="1400" dirty="0">
                <a:latin typeface="游ゴシック" panose="020B0400000000000000" pitchFamily="50" charset="-128"/>
                <a:ea typeface="游ゴシック" panose="020B0400000000000000" pitchFamily="50" charset="-128"/>
              </a:endParaRPr>
            </a:p>
          </p:txBody>
        </p:sp>
        <p:sp>
          <p:nvSpPr>
            <p:cNvPr id="25" name="正方形/長方形 24">
              <a:extLst>
                <a:ext uri="{FF2B5EF4-FFF2-40B4-BE49-F238E27FC236}">
                  <a16:creationId xmlns:a16="http://schemas.microsoft.com/office/drawing/2014/main" id="{FEDBD95D-1F11-4DAC-A68A-8C1A3AC98BDA}"/>
                </a:ext>
              </a:extLst>
            </p:cNvPr>
            <p:cNvSpPr/>
            <p:nvPr/>
          </p:nvSpPr>
          <p:spPr bwMode="auto">
            <a:xfrm>
              <a:off x="1505526" y="5573460"/>
              <a:ext cx="1740140" cy="39604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kern="0">
                  <a:latin typeface="游ゴシック" panose="020B0400000000000000" pitchFamily="50" charset="-128"/>
                  <a:ea typeface="游ゴシック" panose="020B0400000000000000" pitchFamily="50" charset="-128"/>
                </a:rPr>
                <a:t>ディスパッチ</a:t>
              </a:r>
              <a:endParaRPr kumimoji="1" lang="ja-JP" altLang="en-US" sz="1400">
                <a:latin typeface="游ゴシック" panose="020B0400000000000000" pitchFamily="50" charset="-128"/>
                <a:ea typeface="游ゴシック" panose="020B0400000000000000" pitchFamily="50" charset="-128"/>
              </a:endParaRPr>
            </a:p>
          </p:txBody>
        </p:sp>
        <p:sp>
          <p:nvSpPr>
            <p:cNvPr id="26" name="正方形/長方形 25">
              <a:extLst>
                <a:ext uri="{FF2B5EF4-FFF2-40B4-BE49-F238E27FC236}">
                  <a16:creationId xmlns:a16="http://schemas.microsoft.com/office/drawing/2014/main" id="{D47693E1-E510-40A6-83C3-BDCB663EBFA8}"/>
                </a:ext>
              </a:extLst>
            </p:cNvPr>
            <p:cNvSpPr/>
            <p:nvPr/>
          </p:nvSpPr>
          <p:spPr bwMode="auto">
            <a:xfrm>
              <a:off x="3707904" y="5573460"/>
              <a:ext cx="1740140" cy="39604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kern="0">
                  <a:latin typeface="游ゴシック" panose="020B0400000000000000" pitchFamily="50" charset="-128"/>
                  <a:ea typeface="游ゴシック" panose="020B0400000000000000" pitchFamily="50" charset="-128"/>
                </a:rPr>
                <a:t>プロセッシング</a:t>
              </a:r>
              <a:endParaRPr kumimoji="1" lang="ja-JP" altLang="en-US" sz="1400">
                <a:latin typeface="游ゴシック" panose="020B0400000000000000" pitchFamily="50" charset="-128"/>
                <a:ea typeface="游ゴシック" panose="020B0400000000000000" pitchFamily="50" charset="-128"/>
              </a:endParaRPr>
            </a:p>
          </p:txBody>
        </p:sp>
        <p:sp>
          <p:nvSpPr>
            <p:cNvPr id="27" name="正方形/長方形 26">
              <a:extLst>
                <a:ext uri="{FF2B5EF4-FFF2-40B4-BE49-F238E27FC236}">
                  <a16:creationId xmlns:a16="http://schemas.microsoft.com/office/drawing/2014/main" id="{8BD2D88A-64DC-44F7-A3C3-8C69604F521C}"/>
                </a:ext>
              </a:extLst>
            </p:cNvPr>
            <p:cNvSpPr/>
            <p:nvPr/>
          </p:nvSpPr>
          <p:spPr bwMode="auto">
            <a:xfrm>
              <a:off x="5910282" y="5573460"/>
              <a:ext cx="1740140" cy="39604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kern="0">
                  <a:latin typeface="游ゴシック" panose="020B0400000000000000" pitchFamily="50" charset="-128"/>
                  <a:ea typeface="游ゴシック" panose="020B0400000000000000" pitchFamily="50" charset="-128"/>
                </a:rPr>
                <a:t>ストアリング</a:t>
              </a:r>
              <a:endParaRPr kumimoji="1" lang="ja-JP" altLang="en-US" sz="1400">
                <a:latin typeface="游ゴシック" panose="020B0400000000000000" pitchFamily="50" charset="-128"/>
                <a:ea typeface="游ゴシック" panose="020B0400000000000000" pitchFamily="50" charset="-128"/>
              </a:endParaRPr>
            </a:p>
          </p:txBody>
        </p:sp>
        <p:sp>
          <p:nvSpPr>
            <p:cNvPr id="28" name="正方形/長方形 27">
              <a:extLst>
                <a:ext uri="{FF2B5EF4-FFF2-40B4-BE49-F238E27FC236}">
                  <a16:creationId xmlns:a16="http://schemas.microsoft.com/office/drawing/2014/main" id="{93D86754-1996-4BA1-A25A-1DF9A5E1ED08}"/>
                </a:ext>
              </a:extLst>
            </p:cNvPr>
            <p:cNvSpPr/>
            <p:nvPr/>
          </p:nvSpPr>
          <p:spPr bwMode="auto">
            <a:xfrm>
              <a:off x="4900824" y="5006146"/>
              <a:ext cx="2119448" cy="38244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游ゴシック" panose="020B0400000000000000" pitchFamily="50" charset="-128"/>
                  <a:ea typeface="游ゴシック" panose="020B0400000000000000" pitchFamily="50" charset="-128"/>
                </a:rPr>
                <a:t>アプリケーション</a:t>
              </a:r>
            </a:p>
          </p:txBody>
        </p:sp>
        <p:sp>
          <p:nvSpPr>
            <p:cNvPr id="29" name="正方形/長方形 28">
              <a:extLst>
                <a:ext uri="{FF2B5EF4-FFF2-40B4-BE49-F238E27FC236}">
                  <a16:creationId xmlns:a16="http://schemas.microsoft.com/office/drawing/2014/main" id="{F8E697AB-BCC4-4A9B-8F05-D879F29012D6}"/>
                </a:ext>
              </a:extLst>
            </p:cNvPr>
            <p:cNvSpPr/>
            <p:nvPr/>
          </p:nvSpPr>
          <p:spPr bwMode="auto">
            <a:xfrm>
              <a:off x="1937237" y="3257253"/>
              <a:ext cx="1581945" cy="327309"/>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kern="0" dirty="0">
                  <a:latin typeface="游ゴシック" panose="020B0400000000000000" pitchFamily="50" charset="-128"/>
                  <a:ea typeface="游ゴシック" panose="020B0400000000000000" pitchFamily="50" charset="-128"/>
                </a:rPr>
                <a:t>コントローラ</a:t>
              </a:r>
              <a:endParaRPr kumimoji="1" lang="ja-JP" altLang="en-US" sz="1400" dirty="0">
                <a:latin typeface="游ゴシック" panose="020B0400000000000000" pitchFamily="50" charset="-128"/>
                <a:ea typeface="游ゴシック" panose="020B0400000000000000" pitchFamily="50" charset="-128"/>
              </a:endParaRPr>
            </a:p>
          </p:txBody>
        </p:sp>
        <p:sp>
          <p:nvSpPr>
            <p:cNvPr id="30" name="正方形/長方形 29">
              <a:extLst>
                <a:ext uri="{FF2B5EF4-FFF2-40B4-BE49-F238E27FC236}">
                  <a16:creationId xmlns:a16="http://schemas.microsoft.com/office/drawing/2014/main" id="{EDDDAF4E-8FCD-4386-BE6B-BE45EECF58C6}"/>
                </a:ext>
              </a:extLst>
            </p:cNvPr>
            <p:cNvSpPr/>
            <p:nvPr/>
          </p:nvSpPr>
          <p:spPr bwMode="auto">
            <a:xfrm>
              <a:off x="5304188" y="2888949"/>
              <a:ext cx="1212188" cy="356705"/>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a:latin typeface="游ゴシック" panose="020B0400000000000000" pitchFamily="50" charset="-128"/>
                  <a:ea typeface="游ゴシック" panose="020B0400000000000000" pitchFamily="50" charset="-128"/>
                </a:rPr>
                <a:t>管理者</a:t>
              </a:r>
            </a:p>
          </p:txBody>
        </p:sp>
        <p:sp>
          <p:nvSpPr>
            <p:cNvPr id="31" name="正方形/長方形 30">
              <a:extLst>
                <a:ext uri="{FF2B5EF4-FFF2-40B4-BE49-F238E27FC236}">
                  <a16:creationId xmlns:a16="http://schemas.microsoft.com/office/drawing/2014/main" id="{8C4E6074-D80C-4CC4-A3DD-65B5DDBB8DE3}"/>
                </a:ext>
              </a:extLst>
            </p:cNvPr>
            <p:cNvSpPr/>
            <p:nvPr/>
          </p:nvSpPr>
          <p:spPr bwMode="auto">
            <a:xfrm>
              <a:off x="6841226" y="2888949"/>
              <a:ext cx="1212188" cy="356705"/>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latin typeface="游ゴシック" panose="020B0400000000000000" pitchFamily="50" charset="-128"/>
                  <a:ea typeface="游ゴシック" panose="020B0400000000000000" pitchFamily="50" charset="-128"/>
                </a:rPr>
                <a:t>利用者</a:t>
              </a:r>
            </a:p>
          </p:txBody>
        </p:sp>
        <p:cxnSp>
          <p:nvCxnSpPr>
            <p:cNvPr id="32" name="直線コネクタ 31">
              <a:extLst>
                <a:ext uri="{FF2B5EF4-FFF2-40B4-BE49-F238E27FC236}">
                  <a16:creationId xmlns:a16="http://schemas.microsoft.com/office/drawing/2014/main" id="{190CC681-F40C-431F-91CE-E253D1F5A521}"/>
                </a:ext>
              </a:extLst>
            </p:cNvPr>
            <p:cNvCxnSpPr>
              <a:cxnSpLocks/>
              <a:stCxn id="25" idx="3"/>
              <a:endCxn id="26" idx="1"/>
            </p:cNvCxnSpPr>
            <p:nvPr/>
          </p:nvCxnSpPr>
          <p:spPr bwMode="auto">
            <a:xfrm>
              <a:off x="3245666" y="5771482"/>
              <a:ext cx="462238" cy="0"/>
            </a:xfrm>
            <a:prstGeom prst="line">
              <a:avLst/>
            </a:prstGeom>
            <a:solidFill>
              <a:srgbClr val="CCFFFF"/>
            </a:solidFill>
            <a:ln w="57150" cap="flat" cmpd="sng" algn="ctr">
              <a:solidFill>
                <a:schemeClr val="accent6"/>
              </a:solidFill>
              <a:prstDash val="solid"/>
              <a:round/>
              <a:headEnd type="none" w="med" len="med"/>
              <a:tailEnd type="triangle" w="med" len="med"/>
            </a:ln>
            <a:effectLst/>
          </p:spPr>
        </p:cxnSp>
        <p:cxnSp>
          <p:nvCxnSpPr>
            <p:cNvPr id="33" name="直線コネクタ 32">
              <a:extLst>
                <a:ext uri="{FF2B5EF4-FFF2-40B4-BE49-F238E27FC236}">
                  <a16:creationId xmlns:a16="http://schemas.microsoft.com/office/drawing/2014/main" id="{69406E2E-E640-4095-AE6E-B3264697E768}"/>
                </a:ext>
              </a:extLst>
            </p:cNvPr>
            <p:cNvCxnSpPr>
              <a:cxnSpLocks/>
              <a:stCxn id="26" idx="3"/>
              <a:endCxn id="27" idx="1"/>
            </p:cNvCxnSpPr>
            <p:nvPr/>
          </p:nvCxnSpPr>
          <p:spPr bwMode="auto">
            <a:xfrm>
              <a:off x="5448044" y="5771482"/>
              <a:ext cx="462238" cy="0"/>
            </a:xfrm>
            <a:prstGeom prst="line">
              <a:avLst/>
            </a:prstGeom>
            <a:solidFill>
              <a:srgbClr val="CCFFFF"/>
            </a:solidFill>
            <a:ln w="57150" cap="flat" cmpd="sng" algn="ctr">
              <a:solidFill>
                <a:schemeClr val="accent6"/>
              </a:solidFill>
              <a:prstDash val="solid"/>
              <a:round/>
              <a:headEnd type="none" w="med" len="med"/>
              <a:tailEnd type="triangle" w="med" len="med"/>
            </a:ln>
            <a:effectLst/>
          </p:spPr>
        </p:cxnSp>
        <p:pic>
          <p:nvPicPr>
            <p:cNvPr id="34" name="図 33">
              <a:extLst>
                <a:ext uri="{FF2B5EF4-FFF2-40B4-BE49-F238E27FC236}">
                  <a16:creationId xmlns:a16="http://schemas.microsoft.com/office/drawing/2014/main" id="{6BFD3B48-24E3-49AB-A9B5-A208A66A3A2C}"/>
                </a:ext>
              </a:extLst>
            </p:cNvPr>
            <p:cNvPicPr>
              <a:picLocks noChangeAspect="1"/>
            </p:cNvPicPr>
            <p:nvPr/>
          </p:nvPicPr>
          <p:blipFill>
            <a:blip r:embed="rId3"/>
            <a:stretch>
              <a:fillRect/>
            </a:stretch>
          </p:blipFill>
          <p:spPr>
            <a:xfrm>
              <a:off x="5721482" y="3434302"/>
              <a:ext cx="587429" cy="467545"/>
            </a:xfrm>
            <a:prstGeom prst="rect">
              <a:avLst/>
            </a:prstGeom>
          </p:spPr>
        </p:pic>
        <p:pic>
          <p:nvPicPr>
            <p:cNvPr id="35" name="図 34">
              <a:extLst>
                <a:ext uri="{FF2B5EF4-FFF2-40B4-BE49-F238E27FC236}">
                  <a16:creationId xmlns:a16="http://schemas.microsoft.com/office/drawing/2014/main" id="{F0F5994B-B4FD-4A08-B48B-CCB7962B0F29}"/>
                </a:ext>
              </a:extLst>
            </p:cNvPr>
            <p:cNvPicPr>
              <a:picLocks noChangeAspect="1"/>
            </p:cNvPicPr>
            <p:nvPr/>
          </p:nvPicPr>
          <p:blipFill>
            <a:blip r:embed="rId4"/>
            <a:stretch>
              <a:fillRect/>
            </a:stretch>
          </p:blipFill>
          <p:spPr>
            <a:xfrm>
              <a:off x="6536141" y="3487633"/>
              <a:ext cx="305112" cy="386158"/>
            </a:xfrm>
            <a:prstGeom prst="rect">
              <a:avLst/>
            </a:prstGeom>
          </p:spPr>
        </p:pic>
        <p:pic>
          <p:nvPicPr>
            <p:cNvPr id="36" name="図 35">
              <a:extLst>
                <a:ext uri="{FF2B5EF4-FFF2-40B4-BE49-F238E27FC236}">
                  <a16:creationId xmlns:a16="http://schemas.microsoft.com/office/drawing/2014/main" id="{17A6E789-AA13-4ADC-8E0C-E7E6F44B0AC4}"/>
                </a:ext>
              </a:extLst>
            </p:cNvPr>
            <p:cNvPicPr>
              <a:picLocks noChangeAspect="1"/>
            </p:cNvPicPr>
            <p:nvPr/>
          </p:nvPicPr>
          <p:blipFill>
            <a:blip r:embed="rId4"/>
            <a:stretch>
              <a:fillRect/>
            </a:stretch>
          </p:blipFill>
          <p:spPr>
            <a:xfrm>
              <a:off x="7113101" y="3606145"/>
              <a:ext cx="195203" cy="247054"/>
            </a:xfrm>
            <a:prstGeom prst="rect">
              <a:avLst/>
            </a:prstGeom>
          </p:spPr>
        </p:pic>
        <p:sp>
          <p:nvSpPr>
            <p:cNvPr id="37" name="テキスト ボックス 36">
              <a:extLst>
                <a:ext uri="{FF2B5EF4-FFF2-40B4-BE49-F238E27FC236}">
                  <a16:creationId xmlns:a16="http://schemas.microsoft.com/office/drawing/2014/main" id="{B6A39D78-9796-4CAC-835E-956B0F531001}"/>
                </a:ext>
              </a:extLst>
            </p:cNvPr>
            <p:cNvSpPr txBox="1"/>
            <p:nvPr/>
          </p:nvSpPr>
          <p:spPr bwMode="auto">
            <a:xfrm>
              <a:off x="1983163" y="4271048"/>
              <a:ext cx="17395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ctr"/>
              <a:r>
                <a:rPr kumimoji="1" lang="ja-JP" altLang="en-US" sz="1600" b="1" kern="0" dirty="0">
                  <a:solidFill>
                    <a:srgbClr val="002060"/>
                  </a:solidFill>
                  <a:latin typeface="游ゴシック" panose="020B0400000000000000" pitchFamily="50" charset="-128"/>
                  <a:ea typeface="游ゴシック" panose="020B0400000000000000" pitchFamily="50" charset="-128"/>
                </a:rPr>
                <a:t>ネットワーク</a:t>
              </a:r>
            </a:p>
          </p:txBody>
        </p:sp>
        <p:sp>
          <p:nvSpPr>
            <p:cNvPr id="38" name="正方形/長方形 37">
              <a:extLst>
                <a:ext uri="{FF2B5EF4-FFF2-40B4-BE49-F238E27FC236}">
                  <a16:creationId xmlns:a16="http://schemas.microsoft.com/office/drawing/2014/main" id="{C5B92144-1584-4DA4-B09F-19FB4BF5625A}"/>
                </a:ext>
              </a:extLst>
            </p:cNvPr>
            <p:cNvSpPr/>
            <p:nvPr/>
          </p:nvSpPr>
          <p:spPr bwMode="auto">
            <a:xfrm>
              <a:off x="2508273" y="2835642"/>
              <a:ext cx="1678761" cy="327309"/>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kern="0" dirty="0">
                  <a:latin typeface="游ゴシック" panose="020B0400000000000000" pitchFamily="50" charset="-128"/>
                  <a:ea typeface="游ゴシック" panose="020B0400000000000000" pitchFamily="50" charset="-128"/>
                </a:rPr>
                <a:t>アクチュエータ</a:t>
              </a:r>
              <a:endParaRPr kumimoji="1" lang="ja-JP" altLang="en-US" sz="1400" dirty="0">
                <a:latin typeface="游ゴシック" panose="020B0400000000000000" pitchFamily="50" charset="-128"/>
                <a:ea typeface="游ゴシック" panose="020B0400000000000000" pitchFamily="50" charset="-128"/>
              </a:endParaRPr>
            </a:p>
          </p:txBody>
        </p:sp>
        <p:cxnSp>
          <p:nvCxnSpPr>
            <p:cNvPr id="39" name="直線コネクタ 38">
              <a:extLst>
                <a:ext uri="{FF2B5EF4-FFF2-40B4-BE49-F238E27FC236}">
                  <a16:creationId xmlns:a16="http://schemas.microsoft.com/office/drawing/2014/main" id="{0AE4757D-AD28-4A81-BF83-331741926E37}"/>
                </a:ext>
              </a:extLst>
            </p:cNvPr>
            <p:cNvCxnSpPr>
              <a:cxnSpLocks/>
            </p:cNvCxnSpPr>
            <p:nvPr/>
          </p:nvCxnSpPr>
          <p:spPr bwMode="auto">
            <a:xfrm>
              <a:off x="6027745" y="4014020"/>
              <a:ext cx="0" cy="80725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40" name="テキスト ボックス 39">
              <a:extLst>
                <a:ext uri="{FF2B5EF4-FFF2-40B4-BE49-F238E27FC236}">
                  <a16:creationId xmlns:a16="http://schemas.microsoft.com/office/drawing/2014/main" id="{2D3CE807-78A6-4C18-B3DD-E1F4F2ACB39D}"/>
                </a:ext>
              </a:extLst>
            </p:cNvPr>
            <p:cNvSpPr txBox="1"/>
            <p:nvPr/>
          </p:nvSpPr>
          <p:spPr bwMode="auto">
            <a:xfrm>
              <a:off x="6000415" y="4194469"/>
              <a:ext cx="17395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ctr"/>
              <a:r>
                <a:rPr kumimoji="1" lang="ja-JP" altLang="en-US" sz="1600" b="1" kern="0" dirty="0">
                  <a:solidFill>
                    <a:srgbClr val="002060"/>
                  </a:solidFill>
                  <a:latin typeface="游ゴシック" panose="020B0400000000000000" pitchFamily="50" charset="-128"/>
                  <a:ea typeface="游ゴシック" panose="020B0400000000000000" pitchFamily="50" charset="-128"/>
                </a:rPr>
                <a:t>ネットワーク</a:t>
              </a:r>
            </a:p>
          </p:txBody>
        </p:sp>
        <p:sp>
          <p:nvSpPr>
            <p:cNvPr id="41" name="テキスト ボックス 40">
              <a:extLst>
                <a:ext uri="{FF2B5EF4-FFF2-40B4-BE49-F238E27FC236}">
                  <a16:creationId xmlns:a16="http://schemas.microsoft.com/office/drawing/2014/main" id="{B8C36189-5676-42A7-B8E4-F347CF8DA960}"/>
                </a:ext>
              </a:extLst>
            </p:cNvPr>
            <p:cNvSpPr txBox="1"/>
            <p:nvPr/>
          </p:nvSpPr>
          <p:spPr bwMode="auto">
            <a:xfrm>
              <a:off x="1505030" y="4935375"/>
              <a:ext cx="17395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algn="ctr"/>
              <a:r>
                <a:rPr kumimoji="1" lang="ja-JP" altLang="en-US" sz="1600" b="1" kern="0" dirty="0">
                  <a:solidFill>
                    <a:srgbClr val="002060"/>
                  </a:solidFill>
                  <a:latin typeface="游ゴシック" panose="020B0400000000000000" pitchFamily="50" charset="-128"/>
                  <a:ea typeface="游ゴシック" panose="020B0400000000000000" pitchFamily="50" charset="-128"/>
                </a:rPr>
                <a:t>バックエンド</a:t>
              </a:r>
            </a:p>
          </p:txBody>
        </p:sp>
      </p:grpSp>
      <p:sp>
        <p:nvSpPr>
          <p:cNvPr id="42" name="テキスト ボックス 41">
            <a:extLst>
              <a:ext uri="{FF2B5EF4-FFF2-40B4-BE49-F238E27FC236}">
                <a16:creationId xmlns:a16="http://schemas.microsoft.com/office/drawing/2014/main" id="{D654C4EB-1F13-4887-9AFE-9A2479C257CC}"/>
              </a:ext>
            </a:extLst>
          </p:cNvPr>
          <p:cNvSpPr txBox="1"/>
          <p:nvPr/>
        </p:nvSpPr>
        <p:spPr>
          <a:xfrm>
            <a:off x="7308304" y="4611225"/>
            <a:ext cx="1605530" cy="830997"/>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ja-JP" altLang="en-US" sz="1200" dirty="0">
                <a:solidFill>
                  <a:srgbClr val="006600"/>
                </a:solidFill>
                <a:latin typeface="メイリオ" panose="020B0604030504040204" pitchFamily="50" charset="-128"/>
                <a:ea typeface="メイリオ" panose="020B0604030504040204" pitchFamily="50" charset="-128"/>
              </a:rPr>
              <a:t>主にクラウド上のデータセンターや</a:t>
            </a:r>
            <a:endParaRPr lang="en-US" altLang="ja-JP" sz="1200" dirty="0">
              <a:solidFill>
                <a:srgbClr val="006600"/>
              </a:solidFill>
              <a:latin typeface="メイリオ" panose="020B0604030504040204" pitchFamily="50" charset="-128"/>
              <a:ea typeface="メイリオ" panose="020B0604030504040204" pitchFamily="50" charset="-128"/>
            </a:endParaRPr>
          </a:p>
          <a:p>
            <a:pPr algn="ctr"/>
            <a:r>
              <a:rPr lang="ja-JP" altLang="en-US" sz="1200" dirty="0">
                <a:solidFill>
                  <a:srgbClr val="006600"/>
                </a:solidFill>
                <a:latin typeface="メイリオ" panose="020B0604030504040204" pitchFamily="50" charset="-128"/>
                <a:ea typeface="メイリオ" panose="020B0604030504040204" pitchFamily="50" charset="-128"/>
              </a:rPr>
              <a:t>企業や工場の</a:t>
            </a:r>
            <a:br>
              <a:rPr lang="en-US" altLang="ja-JP" sz="1200" dirty="0">
                <a:solidFill>
                  <a:srgbClr val="006600"/>
                </a:solidFill>
                <a:latin typeface="メイリオ" panose="020B0604030504040204" pitchFamily="50" charset="-128"/>
                <a:ea typeface="メイリオ" panose="020B0604030504040204" pitchFamily="50" charset="-128"/>
              </a:rPr>
            </a:br>
            <a:r>
              <a:rPr lang="ja-JP" altLang="en-US" sz="1200" dirty="0">
                <a:solidFill>
                  <a:srgbClr val="006600"/>
                </a:solidFill>
                <a:latin typeface="メイリオ" panose="020B0604030504040204" pitchFamily="50" charset="-128"/>
                <a:ea typeface="メイリオ" panose="020B0604030504040204" pitchFamily="50" charset="-128"/>
              </a:rPr>
              <a:t>サーバールーム</a:t>
            </a:r>
            <a:endParaRPr lang="en-US" altLang="ja-JP" sz="1200" dirty="0">
              <a:solidFill>
                <a:srgbClr val="006600"/>
              </a:solidFill>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262D9A4E-4953-4D10-98EA-AF3B5EC4D7B8}"/>
              </a:ext>
            </a:extLst>
          </p:cNvPr>
          <p:cNvSpPr txBox="1"/>
          <p:nvPr/>
        </p:nvSpPr>
        <p:spPr>
          <a:xfrm>
            <a:off x="7023527" y="1933289"/>
            <a:ext cx="1605530" cy="646331"/>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ja-JP" altLang="en-US" sz="1200" dirty="0">
                <a:solidFill>
                  <a:srgbClr val="006600"/>
                </a:solidFill>
                <a:latin typeface="メイリオ" panose="020B0604030504040204" pitchFamily="50" charset="-128"/>
                <a:ea typeface="メイリオ" panose="020B0604030504040204" pitchFamily="50" charset="-128"/>
              </a:rPr>
              <a:t>企業内の</a:t>
            </a:r>
            <a:r>
              <a:rPr lang="en-US" altLang="ja-JP" sz="1200" dirty="0">
                <a:solidFill>
                  <a:srgbClr val="006600"/>
                </a:solidFill>
                <a:latin typeface="メイリオ" panose="020B0604030504040204" pitchFamily="50" charset="-128"/>
                <a:ea typeface="メイリオ" panose="020B0604030504040204" pitchFamily="50" charset="-128"/>
              </a:rPr>
              <a:t>PC</a:t>
            </a:r>
            <a:r>
              <a:rPr lang="ja-JP" altLang="en-US" sz="1200" dirty="0">
                <a:solidFill>
                  <a:srgbClr val="006600"/>
                </a:solidFill>
                <a:latin typeface="メイリオ" panose="020B0604030504040204" pitchFamily="50" charset="-128"/>
                <a:ea typeface="メイリオ" panose="020B0604030504040204" pitchFamily="50" charset="-128"/>
              </a:rPr>
              <a:t>や</a:t>
            </a:r>
            <a:endParaRPr lang="en-US" altLang="ja-JP" sz="1200" dirty="0">
              <a:solidFill>
                <a:srgbClr val="006600"/>
              </a:solidFill>
              <a:latin typeface="メイリオ" panose="020B0604030504040204" pitchFamily="50" charset="-128"/>
              <a:ea typeface="メイリオ" panose="020B0604030504040204" pitchFamily="50" charset="-128"/>
            </a:endParaRPr>
          </a:p>
          <a:p>
            <a:pPr algn="ctr"/>
            <a:r>
              <a:rPr lang="ja-JP" altLang="en-US" sz="1200" dirty="0">
                <a:solidFill>
                  <a:srgbClr val="006600"/>
                </a:solidFill>
                <a:latin typeface="メイリオ" panose="020B0604030504040204" pitchFamily="50" charset="-128"/>
                <a:ea typeface="メイリオ" panose="020B0604030504040204" pitchFamily="50" charset="-128"/>
              </a:rPr>
              <a:t>スマホやタブレットのモバイル端末</a:t>
            </a:r>
            <a:endParaRPr lang="en-US" altLang="ja-JP" sz="1200" dirty="0">
              <a:solidFill>
                <a:srgbClr val="006600"/>
              </a:solidFill>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965C71AB-9DB9-4C69-8690-3E4F9FAE7970}"/>
              </a:ext>
            </a:extLst>
          </p:cNvPr>
          <p:cNvSpPr txBox="1"/>
          <p:nvPr/>
        </p:nvSpPr>
        <p:spPr>
          <a:xfrm>
            <a:off x="134997" y="3420907"/>
            <a:ext cx="1605530" cy="46166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ja-JP" altLang="en-US" sz="1200" dirty="0">
                <a:solidFill>
                  <a:srgbClr val="006600"/>
                </a:solidFill>
                <a:latin typeface="メイリオ" panose="020B0604030504040204" pitchFamily="50" charset="-128"/>
                <a:ea typeface="メイリオ" panose="020B0604030504040204" pitchFamily="50" charset="-128"/>
              </a:rPr>
              <a:t>工場や農場、</a:t>
            </a:r>
            <a:endParaRPr lang="en-US" altLang="ja-JP" sz="1200" dirty="0">
              <a:solidFill>
                <a:srgbClr val="006600"/>
              </a:solidFill>
              <a:latin typeface="メイリオ" panose="020B0604030504040204" pitchFamily="50" charset="-128"/>
              <a:ea typeface="メイリオ" panose="020B0604030504040204" pitchFamily="50" charset="-128"/>
            </a:endParaRPr>
          </a:p>
          <a:p>
            <a:pPr algn="ctr"/>
            <a:r>
              <a:rPr lang="ja-JP" altLang="en-US" sz="1200" dirty="0">
                <a:solidFill>
                  <a:srgbClr val="006600"/>
                </a:solidFill>
                <a:latin typeface="メイリオ" panose="020B0604030504040204" pitchFamily="50" charset="-128"/>
                <a:ea typeface="メイリオ" panose="020B0604030504040204" pitchFamily="50" charset="-128"/>
              </a:rPr>
              <a:t>その他の現場など</a:t>
            </a:r>
            <a:endParaRPr lang="en-US" altLang="ja-JP" sz="1200" dirty="0">
              <a:solidFill>
                <a:srgbClr val="0066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22116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フィールドの構成要素</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フィールドではセンサーやアクチュエータの情報をコントローラが制御し、ゲートウェイを通じてバックエンドへ接続する。</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1-4. IoT</a:t>
            </a:r>
            <a:r>
              <a:rPr lang="ja-JP" altLang="en-US" sz="1400" dirty="0">
                <a:solidFill>
                  <a:schemeClr val="tx1">
                    <a:lumMod val="75000"/>
                    <a:lumOff val="25000"/>
                  </a:schemeClr>
                </a:solidFill>
              </a:rPr>
              <a:t>の基礎</a:t>
            </a:r>
            <a:r>
              <a:rPr lang="ja-JP" altLang="en-US" sz="1400" dirty="0"/>
              <a:t>とソサエティ</a:t>
            </a:r>
            <a:r>
              <a:rPr lang="en-US" altLang="ja-JP" sz="1400" dirty="0"/>
              <a:t>5.0</a:t>
            </a:r>
            <a:endParaRPr lang="ja-JP" altLang="en-US" sz="1400" dirty="0">
              <a:solidFill>
                <a:schemeClr val="tx1">
                  <a:lumMod val="75000"/>
                  <a:lumOff val="25000"/>
                </a:schemeClr>
              </a:solidFill>
            </a:endParaRPr>
          </a:p>
        </p:txBody>
      </p:sp>
      <p:sp>
        <p:nvSpPr>
          <p:cNvPr id="42" name="正方形/長方形 41">
            <a:extLst>
              <a:ext uri="{FF2B5EF4-FFF2-40B4-BE49-F238E27FC236}">
                <a16:creationId xmlns:a16="http://schemas.microsoft.com/office/drawing/2014/main" id="{89B07EF2-B1F6-47DD-8BD0-5C83967F7984}"/>
              </a:ext>
            </a:extLst>
          </p:cNvPr>
          <p:cNvSpPr/>
          <p:nvPr/>
        </p:nvSpPr>
        <p:spPr bwMode="auto">
          <a:xfrm>
            <a:off x="1635737" y="2253718"/>
            <a:ext cx="1079003" cy="327309"/>
          </a:xfrm>
          <a:prstGeom prst="rect">
            <a:avLst/>
          </a:prstGeom>
          <a:solidFill>
            <a:schemeClr val="bg1"/>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kern="0">
                <a:latin typeface="游ゴシック" panose="020B0400000000000000" pitchFamily="50" charset="-128"/>
                <a:ea typeface="游ゴシック" panose="020B0400000000000000" pitchFamily="50" charset="-128"/>
              </a:rPr>
              <a:t>センサー</a:t>
            </a:r>
            <a:endParaRPr kumimoji="1" lang="ja-JP" altLang="en-US" sz="1600">
              <a:latin typeface="游ゴシック" panose="020B0400000000000000" pitchFamily="50" charset="-128"/>
              <a:ea typeface="游ゴシック" panose="020B0400000000000000" pitchFamily="50" charset="-128"/>
            </a:endParaRPr>
          </a:p>
        </p:txBody>
      </p:sp>
      <p:sp>
        <p:nvSpPr>
          <p:cNvPr id="43" name="正方形/長方形 42">
            <a:extLst>
              <a:ext uri="{FF2B5EF4-FFF2-40B4-BE49-F238E27FC236}">
                <a16:creationId xmlns:a16="http://schemas.microsoft.com/office/drawing/2014/main" id="{48F9E02D-D770-4179-83C7-F43E9A066285}"/>
              </a:ext>
            </a:extLst>
          </p:cNvPr>
          <p:cNvSpPr/>
          <p:nvPr/>
        </p:nvSpPr>
        <p:spPr bwMode="auto">
          <a:xfrm>
            <a:off x="1598926" y="5480310"/>
            <a:ext cx="1449651" cy="327309"/>
          </a:xfrm>
          <a:prstGeom prst="rect">
            <a:avLst/>
          </a:prstGeom>
          <a:solidFill>
            <a:schemeClr val="bg1"/>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kern="0">
                <a:latin typeface="游ゴシック" panose="020B0400000000000000" pitchFamily="50" charset="-128"/>
                <a:ea typeface="游ゴシック" panose="020B0400000000000000" pitchFamily="50" charset="-128"/>
              </a:rPr>
              <a:t>ゲートウェイ</a:t>
            </a:r>
            <a:endParaRPr kumimoji="1" lang="ja-JP" altLang="en-US" sz="1600">
              <a:latin typeface="游ゴシック" panose="020B0400000000000000" pitchFamily="50" charset="-128"/>
              <a:ea typeface="游ゴシック" panose="020B0400000000000000" pitchFamily="50" charset="-128"/>
            </a:endParaRPr>
          </a:p>
        </p:txBody>
      </p:sp>
      <p:sp>
        <p:nvSpPr>
          <p:cNvPr id="44" name="正方形/長方形 43">
            <a:extLst>
              <a:ext uri="{FF2B5EF4-FFF2-40B4-BE49-F238E27FC236}">
                <a16:creationId xmlns:a16="http://schemas.microsoft.com/office/drawing/2014/main" id="{FC5F21C6-837B-47EC-9FA5-18164EA382E8}"/>
              </a:ext>
            </a:extLst>
          </p:cNvPr>
          <p:cNvSpPr/>
          <p:nvPr/>
        </p:nvSpPr>
        <p:spPr bwMode="auto">
          <a:xfrm>
            <a:off x="1653449" y="4357449"/>
            <a:ext cx="1441054" cy="327309"/>
          </a:xfrm>
          <a:prstGeom prst="rect">
            <a:avLst/>
          </a:prstGeom>
          <a:solidFill>
            <a:schemeClr val="bg1"/>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kern="0">
                <a:latin typeface="游ゴシック" panose="020B0400000000000000" pitchFamily="50" charset="-128"/>
                <a:ea typeface="游ゴシック" panose="020B0400000000000000" pitchFamily="50" charset="-128"/>
              </a:rPr>
              <a:t>コントローラ</a:t>
            </a:r>
            <a:endParaRPr kumimoji="1" lang="ja-JP" altLang="en-US" sz="1600">
              <a:latin typeface="游ゴシック" panose="020B0400000000000000" pitchFamily="50" charset="-128"/>
              <a:ea typeface="游ゴシック" panose="020B0400000000000000" pitchFamily="50" charset="-128"/>
            </a:endParaRPr>
          </a:p>
        </p:txBody>
      </p:sp>
      <p:sp>
        <p:nvSpPr>
          <p:cNvPr id="45" name="正方形/長方形 44">
            <a:extLst>
              <a:ext uri="{FF2B5EF4-FFF2-40B4-BE49-F238E27FC236}">
                <a16:creationId xmlns:a16="http://schemas.microsoft.com/office/drawing/2014/main" id="{313241EC-5AF4-4203-8A0F-DF3B3DD84A0C}"/>
              </a:ext>
            </a:extLst>
          </p:cNvPr>
          <p:cNvSpPr/>
          <p:nvPr/>
        </p:nvSpPr>
        <p:spPr bwMode="auto">
          <a:xfrm>
            <a:off x="2034747" y="3405564"/>
            <a:ext cx="1610613" cy="327309"/>
          </a:xfrm>
          <a:prstGeom prst="rect">
            <a:avLst/>
          </a:prstGeom>
          <a:solidFill>
            <a:schemeClr val="bg1"/>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kern="0" dirty="0">
                <a:latin typeface="游ゴシック" panose="020B0400000000000000" pitchFamily="50" charset="-128"/>
                <a:ea typeface="游ゴシック" panose="020B0400000000000000" pitchFamily="50" charset="-128"/>
              </a:rPr>
              <a:t>アクチュエータ</a:t>
            </a:r>
            <a:endParaRPr kumimoji="1" lang="ja-JP" altLang="en-US" sz="1600" dirty="0">
              <a:latin typeface="游ゴシック" panose="020B0400000000000000" pitchFamily="50" charset="-128"/>
              <a:ea typeface="游ゴシック" panose="020B0400000000000000" pitchFamily="50" charset="-128"/>
            </a:endParaRPr>
          </a:p>
        </p:txBody>
      </p:sp>
      <p:pic>
        <p:nvPicPr>
          <p:cNvPr id="48" name="図 47">
            <a:extLst>
              <a:ext uri="{FF2B5EF4-FFF2-40B4-BE49-F238E27FC236}">
                <a16:creationId xmlns:a16="http://schemas.microsoft.com/office/drawing/2014/main" id="{ED84BD97-D69E-40DE-8D5D-53A617778053}"/>
              </a:ext>
            </a:extLst>
          </p:cNvPr>
          <p:cNvPicPr>
            <a:picLocks noChangeAspect="1"/>
          </p:cNvPicPr>
          <p:nvPr/>
        </p:nvPicPr>
        <p:blipFill>
          <a:blip r:embed="rId3"/>
          <a:stretch>
            <a:fillRect/>
          </a:stretch>
        </p:blipFill>
        <p:spPr>
          <a:xfrm>
            <a:off x="877132" y="5207415"/>
            <a:ext cx="538610" cy="649500"/>
          </a:xfrm>
          <a:prstGeom prst="rect">
            <a:avLst/>
          </a:prstGeom>
        </p:spPr>
      </p:pic>
      <p:pic>
        <p:nvPicPr>
          <p:cNvPr id="49" name="図 48">
            <a:extLst>
              <a:ext uri="{FF2B5EF4-FFF2-40B4-BE49-F238E27FC236}">
                <a16:creationId xmlns:a16="http://schemas.microsoft.com/office/drawing/2014/main" id="{BD3745C7-925E-4399-A324-036A2EFBC2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616" y="3394338"/>
            <a:ext cx="560619" cy="412055"/>
          </a:xfrm>
          <a:prstGeom prst="rect">
            <a:avLst/>
          </a:prstGeom>
        </p:spPr>
      </p:pic>
      <p:cxnSp>
        <p:nvCxnSpPr>
          <p:cNvPr id="50" name="直線コネクタ 49">
            <a:extLst>
              <a:ext uri="{FF2B5EF4-FFF2-40B4-BE49-F238E27FC236}">
                <a16:creationId xmlns:a16="http://schemas.microsoft.com/office/drawing/2014/main" id="{DEFFDEA7-1E8B-48A8-8AE6-0E5E16F7B8C5}"/>
              </a:ext>
            </a:extLst>
          </p:cNvPr>
          <p:cNvCxnSpPr>
            <a:cxnSpLocks/>
          </p:cNvCxnSpPr>
          <p:nvPr/>
        </p:nvCxnSpPr>
        <p:spPr bwMode="auto">
          <a:xfrm flipH="1">
            <a:off x="1135800" y="2594079"/>
            <a:ext cx="6194" cy="1482993"/>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51" name="直線コネクタ 50">
            <a:extLst>
              <a:ext uri="{FF2B5EF4-FFF2-40B4-BE49-F238E27FC236}">
                <a16:creationId xmlns:a16="http://schemas.microsoft.com/office/drawing/2014/main" id="{3232E11A-7D7F-4716-8E36-96A345BB72BA}"/>
              </a:ext>
            </a:extLst>
          </p:cNvPr>
          <p:cNvCxnSpPr>
            <a:cxnSpLocks/>
            <a:stCxn id="49" idx="2"/>
          </p:cNvCxnSpPr>
          <p:nvPr/>
        </p:nvCxnSpPr>
        <p:spPr bwMode="auto">
          <a:xfrm flipH="1">
            <a:off x="1135800" y="3806393"/>
            <a:ext cx="463126" cy="270679"/>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52" name="直線コネクタ 51">
            <a:extLst>
              <a:ext uri="{FF2B5EF4-FFF2-40B4-BE49-F238E27FC236}">
                <a16:creationId xmlns:a16="http://schemas.microsoft.com/office/drawing/2014/main" id="{14ABB508-1C9F-4A19-A037-A73D28099EC4}"/>
              </a:ext>
            </a:extLst>
          </p:cNvPr>
          <p:cNvCxnSpPr>
            <a:cxnSpLocks/>
            <a:endCxn id="48" idx="0"/>
          </p:cNvCxnSpPr>
          <p:nvPr/>
        </p:nvCxnSpPr>
        <p:spPr bwMode="auto">
          <a:xfrm>
            <a:off x="1135800" y="4823909"/>
            <a:ext cx="10637" cy="383506"/>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53" name="テキスト ボックス 52">
            <a:extLst>
              <a:ext uri="{FF2B5EF4-FFF2-40B4-BE49-F238E27FC236}">
                <a16:creationId xmlns:a16="http://schemas.microsoft.com/office/drawing/2014/main" id="{66D7F928-63EB-4003-89D4-7B59EB165639}"/>
              </a:ext>
            </a:extLst>
          </p:cNvPr>
          <p:cNvSpPr txBox="1"/>
          <p:nvPr/>
        </p:nvSpPr>
        <p:spPr bwMode="auto">
          <a:xfrm>
            <a:off x="3645360" y="3363240"/>
            <a:ext cx="51130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kumimoji="1" lang="ja-JP" altLang="en-US" sz="1400" b="0" kern="0" dirty="0">
                <a:latin typeface="游ゴシック" panose="020B0400000000000000" pitchFamily="50" charset="-128"/>
                <a:ea typeface="游ゴシック" panose="020B0400000000000000" pitchFamily="50" charset="-128"/>
              </a:rPr>
              <a:t>コントローラ側からの制御により、回転・直進などの動作やスイッチングをさせることが可能な部品</a:t>
            </a:r>
          </a:p>
        </p:txBody>
      </p:sp>
      <p:sp>
        <p:nvSpPr>
          <p:cNvPr id="54" name="テキスト ボックス 53">
            <a:extLst>
              <a:ext uri="{FF2B5EF4-FFF2-40B4-BE49-F238E27FC236}">
                <a16:creationId xmlns:a16="http://schemas.microsoft.com/office/drawing/2014/main" id="{13012F72-3EBA-4BB4-B38B-87C09695F241}"/>
              </a:ext>
            </a:extLst>
          </p:cNvPr>
          <p:cNvSpPr txBox="1"/>
          <p:nvPr/>
        </p:nvSpPr>
        <p:spPr bwMode="auto">
          <a:xfrm>
            <a:off x="3635895" y="2182469"/>
            <a:ext cx="51845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ja-JP" altLang="en-US" sz="1400" b="0" kern="0" dirty="0">
                <a:latin typeface="游ゴシック" panose="020B0400000000000000" pitchFamily="50" charset="-128"/>
                <a:ea typeface="游ゴシック" panose="020B0400000000000000" pitchFamily="50" charset="-128"/>
              </a:rPr>
              <a:t>物理量をデジタル情報として取り込むための素子。</a:t>
            </a:r>
            <a:endParaRPr lang="en-US" altLang="ja-JP" sz="1400" b="0" kern="0" dirty="0">
              <a:latin typeface="游ゴシック" panose="020B0400000000000000" pitchFamily="50" charset="-128"/>
              <a:ea typeface="游ゴシック" panose="020B0400000000000000" pitchFamily="50" charset="-128"/>
            </a:endParaRPr>
          </a:p>
          <a:p>
            <a:r>
              <a:rPr lang="ja-JP" altLang="en-US" sz="1400" b="0" kern="0" dirty="0">
                <a:latin typeface="游ゴシック" panose="020B0400000000000000" pitchFamily="50" charset="-128"/>
                <a:ea typeface="游ゴシック" panose="020B0400000000000000" pitchFamily="50" charset="-128"/>
              </a:rPr>
              <a:t>温度</a:t>
            </a:r>
            <a:r>
              <a:rPr lang="en-US" altLang="ja-JP" sz="1400" b="0" kern="0" dirty="0">
                <a:latin typeface="游ゴシック" panose="020B0400000000000000" pitchFamily="50" charset="-128"/>
                <a:ea typeface="游ゴシック" panose="020B0400000000000000" pitchFamily="50" charset="-128"/>
              </a:rPr>
              <a:t>/</a:t>
            </a:r>
            <a:r>
              <a:rPr lang="ja-JP" altLang="en-US" sz="1400" b="0" kern="0" dirty="0">
                <a:latin typeface="游ゴシック" panose="020B0400000000000000" pitchFamily="50" charset="-128"/>
                <a:ea typeface="游ゴシック" panose="020B0400000000000000" pitchFamily="50" charset="-128"/>
              </a:rPr>
              <a:t>湿度・明るさ・色・音声・映像・圧力・重量・加速度・位置</a:t>
            </a:r>
            <a:r>
              <a:rPr lang="en-US" altLang="ja-JP" sz="1400" b="0" kern="0" dirty="0">
                <a:latin typeface="游ゴシック" panose="020B0400000000000000" pitchFamily="50" charset="-128"/>
                <a:ea typeface="游ゴシック" panose="020B0400000000000000" pitchFamily="50" charset="-128"/>
              </a:rPr>
              <a:t>(GPS)</a:t>
            </a:r>
            <a:r>
              <a:rPr lang="ja-JP" altLang="en-US" sz="1400" b="0" kern="0" dirty="0">
                <a:latin typeface="游ゴシック" panose="020B0400000000000000" pitchFamily="50" charset="-128"/>
                <a:ea typeface="游ゴシック" panose="020B0400000000000000" pitchFamily="50" charset="-128"/>
              </a:rPr>
              <a:t>・方向・電流</a:t>
            </a:r>
            <a:r>
              <a:rPr lang="en-US" altLang="ja-JP" sz="1400" b="0" kern="0" dirty="0">
                <a:latin typeface="游ゴシック" panose="020B0400000000000000" pitchFamily="50" charset="-128"/>
                <a:ea typeface="游ゴシック" panose="020B0400000000000000" pitchFamily="50" charset="-128"/>
              </a:rPr>
              <a:t>/</a:t>
            </a:r>
            <a:r>
              <a:rPr lang="ja-JP" altLang="en-US" sz="1400" b="0" kern="0" dirty="0">
                <a:latin typeface="游ゴシック" panose="020B0400000000000000" pitchFamily="50" charset="-128"/>
                <a:ea typeface="游ゴシック" panose="020B0400000000000000" pitchFamily="50" charset="-128"/>
              </a:rPr>
              <a:t>電圧・振動など多様なセンサーが</a:t>
            </a:r>
            <a:br>
              <a:rPr lang="en-US" altLang="ja-JP" sz="1400" b="0" kern="0" dirty="0">
                <a:latin typeface="游ゴシック" panose="020B0400000000000000" pitchFamily="50" charset="-128"/>
                <a:ea typeface="游ゴシック" panose="020B0400000000000000" pitchFamily="50" charset="-128"/>
              </a:rPr>
            </a:br>
            <a:r>
              <a:rPr lang="ja-JP" altLang="en-US" sz="1400" b="0" kern="0" dirty="0">
                <a:latin typeface="游ゴシック" panose="020B0400000000000000" pitchFamily="50" charset="-128"/>
                <a:ea typeface="游ゴシック" panose="020B0400000000000000" pitchFamily="50" charset="-128"/>
              </a:rPr>
              <a:t>ある</a:t>
            </a:r>
            <a:endParaRPr kumimoji="1" lang="ja-JP" altLang="en-US" sz="1400" b="0" kern="0" dirty="0">
              <a:latin typeface="游ゴシック" panose="020B0400000000000000" pitchFamily="50" charset="-128"/>
              <a:ea typeface="游ゴシック" panose="020B0400000000000000" pitchFamily="50" charset="-128"/>
            </a:endParaRPr>
          </a:p>
        </p:txBody>
      </p:sp>
      <p:sp>
        <p:nvSpPr>
          <p:cNvPr id="55" name="テキスト ボックス 54">
            <a:extLst>
              <a:ext uri="{FF2B5EF4-FFF2-40B4-BE49-F238E27FC236}">
                <a16:creationId xmlns:a16="http://schemas.microsoft.com/office/drawing/2014/main" id="{4FE9A7B3-EA66-4CEC-88D8-07E53E165098}"/>
              </a:ext>
            </a:extLst>
          </p:cNvPr>
          <p:cNvSpPr txBox="1"/>
          <p:nvPr/>
        </p:nvSpPr>
        <p:spPr bwMode="auto">
          <a:xfrm>
            <a:off x="3635896" y="4188880"/>
            <a:ext cx="523198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ja-JP" altLang="en-US" sz="1400" b="0" kern="0" dirty="0">
                <a:latin typeface="游ゴシック" panose="020B0400000000000000" pitchFamily="50" charset="-128"/>
                <a:ea typeface="游ゴシック" panose="020B0400000000000000" pitchFamily="50" charset="-128"/>
              </a:rPr>
              <a:t>ある程度のデジタル情報処理能力を持った小型コンピュータ。センサーやアクチュエータを制御する。単体でセンサーや</a:t>
            </a:r>
            <a:br>
              <a:rPr lang="en-US" altLang="ja-JP" sz="1400" b="0" kern="0" dirty="0">
                <a:latin typeface="游ゴシック" panose="020B0400000000000000" pitchFamily="50" charset="-128"/>
                <a:ea typeface="游ゴシック" panose="020B0400000000000000" pitchFamily="50" charset="-128"/>
              </a:rPr>
            </a:br>
            <a:r>
              <a:rPr lang="ja-JP" altLang="en-US" sz="1400" b="0" kern="0" dirty="0">
                <a:latin typeface="游ゴシック" panose="020B0400000000000000" pitchFamily="50" charset="-128"/>
                <a:ea typeface="游ゴシック" panose="020B0400000000000000" pitchFamily="50" charset="-128"/>
              </a:rPr>
              <a:t>ゲートウェイの機能まで持つコントローラもある。</a:t>
            </a:r>
            <a:endParaRPr kumimoji="1" lang="ja-JP" altLang="en-US" sz="1400" b="0" kern="0" dirty="0">
              <a:latin typeface="游ゴシック" panose="020B0400000000000000" pitchFamily="50" charset="-128"/>
              <a:ea typeface="游ゴシック" panose="020B0400000000000000" pitchFamily="50" charset="-128"/>
            </a:endParaRPr>
          </a:p>
        </p:txBody>
      </p:sp>
      <p:sp>
        <p:nvSpPr>
          <p:cNvPr id="56" name="テキスト ボックス 55">
            <a:extLst>
              <a:ext uri="{FF2B5EF4-FFF2-40B4-BE49-F238E27FC236}">
                <a16:creationId xmlns:a16="http://schemas.microsoft.com/office/drawing/2014/main" id="{ECD42DC8-BFF0-4763-A327-0BC08A78D149}"/>
              </a:ext>
            </a:extLst>
          </p:cNvPr>
          <p:cNvSpPr txBox="1"/>
          <p:nvPr/>
        </p:nvSpPr>
        <p:spPr bwMode="auto">
          <a:xfrm>
            <a:off x="3635896" y="5356433"/>
            <a:ext cx="4752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ja-JP" altLang="en-US" sz="1400" b="0" kern="0" dirty="0">
                <a:latin typeface="游ゴシック" panose="020B0400000000000000" pitchFamily="50" charset="-128"/>
                <a:ea typeface="游ゴシック" panose="020B0400000000000000" pitchFamily="50" charset="-128"/>
              </a:rPr>
              <a:t>バックエンドと通信するためのネットワークへ接続する機能を持った装置。</a:t>
            </a:r>
            <a:endParaRPr kumimoji="1" lang="ja-JP" altLang="en-US" sz="1400" b="0" kern="0" dirty="0">
              <a:latin typeface="游ゴシック" panose="020B0400000000000000" pitchFamily="50" charset="-128"/>
              <a:ea typeface="游ゴシック" panose="020B0400000000000000" pitchFamily="50" charset="-128"/>
            </a:endParaRPr>
          </a:p>
        </p:txBody>
      </p:sp>
      <p:sp>
        <p:nvSpPr>
          <p:cNvPr id="57" name="正方形/長方形 56">
            <a:extLst>
              <a:ext uri="{FF2B5EF4-FFF2-40B4-BE49-F238E27FC236}">
                <a16:creationId xmlns:a16="http://schemas.microsoft.com/office/drawing/2014/main" id="{B9240BD0-458E-483E-AA51-3C55C7C2C169}"/>
              </a:ext>
            </a:extLst>
          </p:cNvPr>
          <p:cNvSpPr/>
          <p:nvPr/>
        </p:nvSpPr>
        <p:spPr bwMode="auto">
          <a:xfrm>
            <a:off x="2025283" y="6182073"/>
            <a:ext cx="1610613" cy="327309"/>
          </a:xfrm>
          <a:prstGeom prst="rect">
            <a:avLst/>
          </a:prstGeom>
          <a:solidFill>
            <a:schemeClr val="bg1"/>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600" kern="0">
                <a:latin typeface="游ゴシック" panose="020B0400000000000000" pitchFamily="50" charset="-128"/>
                <a:ea typeface="游ゴシック" panose="020B0400000000000000" pitchFamily="50" charset="-128"/>
              </a:rPr>
              <a:t>バックエンドへ</a:t>
            </a:r>
            <a:endParaRPr kumimoji="1" lang="ja-JP" altLang="en-US" sz="1600">
              <a:latin typeface="游ゴシック" panose="020B0400000000000000" pitchFamily="50" charset="-128"/>
              <a:ea typeface="游ゴシック" panose="020B0400000000000000" pitchFamily="50" charset="-128"/>
            </a:endParaRPr>
          </a:p>
        </p:txBody>
      </p:sp>
      <p:cxnSp>
        <p:nvCxnSpPr>
          <p:cNvPr id="58" name="コネクタ: カギ線 57">
            <a:extLst>
              <a:ext uri="{FF2B5EF4-FFF2-40B4-BE49-F238E27FC236}">
                <a16:creationId xmlns:a16="http://schemas.microsoft.com/office/drawing/2014/main" id="{B3F5511F-8AEB-4762-AB61-F3E4DA7D0A97}"/>
              </a:ext>
            </a:extLst>
          </p:cNvPr>
          <p:cNvCxnSpPr>
            <a:cxnSpLocks/>
            <a:stCxn id="48" idx="2"/>
            <a:endCxn id="57" idx="1"/>
          </p:cNvCxnSpPr>
          <p:nvPr/>
        </p:nvCxnSpPr>
        <p:spPr bwMode="auto">
          <a:xfrm rot="16200000" flipH="1">
            <a:off x="1341454" y="5661898"/>
            <a:ext cx="488813" cy="878846"/>
          </a:xfrm>
          <a:prstGeom prst="bentConnector2">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pic>
        <p:nvPicPr>
          <p:cNvPr id="59" name="Picture 2" descr="https://upload.wikimedia.org/wikipedia/commons/thumb/d/db/Arduino_Uno_004.jpg/2560px-Arduino_Uno_004.jpg">
            <a:extLst>
              <a:ext uri="{FF2B5EF4-FFF2-40B4-BE49-F238E27FC236}">
                <a16:creationId xmlns:a16="http://schemas.microsoft.com/office/drawing/2014/main" id="{A31BADC0-053C-4E17-93A1-3CD60F479B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603" y="4060981"/>
            <a:ext cx="1162394" cy="776947"/>
          </a:xfrm>
          <a:prstGeom prst="rect">
            <a:avLst/>
          </a:prstGeom>
          <a:noFill/>
          <a:extLst>
            <a:ext uri="{909E8E84-426E-40DD-AFC4-6F175D3DCCD1}">
              <a14:hiddenFill xmlns:a14="http://schemas.microsoft.com/office/drawing/2010/main">
                <a:solidFill>
                  <a:srgbClr val="FFFFFF"/>
                </a:solidFill>
              </a14:hiddenFill>
            </a:ext>
          </a:extLst>
        </p:spPr>
      </p:pic>
      <p:pic>
        <p:nvPicPr>
          <p:cNvPr id="60" name="図 59">
            <a:extLst>
              <a:ext uri="{FF2B5EF4-FFF2-40B4-BE49-F238E27FC236}">
                <a16:creationId xmlns:a16="http://schemas.microsoft.com/office/drawing/2014/main" id="{34B95BA3-4AFB-4E92-B7AA-FB200499BCB8}"/>
              </a:ext>
            </a:extLst>
          </p:cNvPr>
          <p:cNvPicPr>
            <a:picLocks noChangeAspect="1"/>
          </p:cNvPicPr>
          <p:nvPr/>
        </p:nvPicPr>
        <p:blipFill>
          <a:blip r:embed="rId6"/>
          <a:stretch>
            <a:fillRect/>
          </a:stretch>
        </p:blipFill>
        <p:spPr>
          <a:xfrm>
            <a:off x="953481" y="2189761"/>
            <a:ext cx="482692" cy="607258"/>
          </a:xfrm>
          <a:prstGeom prst="rect">
            <a:avLst/>
          </a:prstGeom>
        </p:spPr>
      </p:pic>
      <p:pic>
        <p:nvPicPr>
          <p:cNvPr id="61" name="図 60">
            <a:extLst>
              <a:ext uri="{FF2B5EF4-FFF2-40B4-BE49-F238E27FC236}">
                <a16:creationId xmlns:a16="http://schemas.microsoft.com/office/drawing/2014/main" id="{C7C1F614-EB67-42C3-915F-6772333CB049}"/>
              </a:ext>
            </a:extLst>
          </p:cNvPr>
          <p:cNvPicPr>
            <a:picLocks noChangeAspect="1"/>
          </p:cNvPicPr>
          <p:nvPr/>
        </p:nvPicPr>
        <p:blipFill>
          <a:blip r:embed="rId7"/>
          <a:stretch>
            <a:fillRect/>
          </a:stretch>
        </p:blipFill>
        <p:spPr>
          <a:xfrm>
            <a:off x="1620757" y="2777968"/>
            <a:ext cx="539806" cy="524383"/>
          </a:xfrm>
          <a:prstGeom prst="rect">
            <a:avLst/>
          </a:prstGeom>
        </p:spPr>
      </p:pic>
      <p:pic>
        <p:nvPicPr>
          <p:cNvPr id="25" name="図 24">
            <a:extLst>
              <a:ext uri="{FF2B5EF4-FFF2-40B4-BE49-F238E27FC236}">
                <a16:creationId xmlns:a16="http://schemas.microsoft.com/office/drawing/2014/main" id="{F6882738-673F-474F-A061-CDB1E4C135D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72921" y="2684240"/>
            <a:ext cx="962256" cy="721692"/>
          </a:xfrm>
          <a:prstGeom prst="rect">
            <a:avLst/>
          </a:prstGeom>
        </p:spPr>
      </p:pic>
    </p:spTree>
    <p:extLst>
      <p:ext uri="{BB962C8B-B14F-4D97-AF65-F5344CB8AC3E}">
        <p14:creationId xmlns:p14="http://schemas.microsoft.com/office/powerpoint/2010/main" val="2635111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フロントエンドの構成要素</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フロントエンドとは、</a:t>
            </a:r>
            <a:r>
              <a:rPr lang="en-US" altLang="ja-JP" sz="2000" dirty="0"/>
              <a:t>IoT</a:t>
            </a:r>
            <a:r>
              <a:rPr lang="ja-JP" altLang="en-US" sz="2000" dirty="0"/>
              <a:t>システムを管理する人、</a:t>
            </a:r>
            <a:br>
              <a:rPr lang="en-US" altLang="ja-JP" sz="2000" dirty="0"/>
            </a:br>
            <a:r>
              <a:rPr lang="ja-JP" altLang="en-US" sz="2000" dirty="0"/>
              <a:t>利用する人など、システムに関わる「人間」がいる場所</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1-4. IoT</a:t>
            </a:r>
            <a:r>
              <a:rPr lang="ja-JP" altLang="en-US" sz="1400" dirty="0">
                <a:solidFill>
                  <a:schemeClr val="tx1">
                    <a:lumMod val="75000"/>
                    <a:lumOff val="25000"/>
                  </a:schemeClr>
                </a:solidFill>
              </a:rPr>
              <a:t>の基礎</a:t>
            </a:r>
            <a:r>
              <a:rPr lang="ja-JP" altLang="en-US" sz="1400" dirty="0"/>
              <a:t>とソサエティ</a:t>
            </a:r>
            <a:r>
              <a:rPr lang="en-US" altLang="ja-JP" sz="1400" dirty="0"/>
              <a:t>5.0</a:t>
            </a:r>
            <a:endParaRPr lang="ja-JP" altLang="en-US" sz="1400" dirty="0">
              <a:solidFill>
                <a:schemeClr val="tx1">
                  <a:lumMod val="75000"/>
                  <a:lumOff val="25000"/>
                </a:schemeClr>
              </a:solidFill>
            </a:endParaRPr>
          </a:p>
        </p:txBody>
      </p:sp>
      <p:sp>
        <p:nvSpPr>
          <p:cNvPr id="24" name="四角形: 角を丸くする 23">
            <a:extLst>
              <a:ext uri="{FF2B5EF4-FFF2-40B4-BE49-F238E27FC236}">
                <a16:creationId xmlns:a16="http://schemas.microsoft.com/office/drawing/2014/main" id="{48A12C70-8FF9-433F-9AF4-BD86A8031B02}"/>
              </a:ext>
            </a:extLst>
          </p:cNvPr>
          <p:cNvSpPr/>
          <p:nvPr/>
        </p:nvSpPr>
        <p:spPr bwMode="auto">
          <a:xfrm>
            <a:off x="611560" y="2385167"/>
            <a:ext cx="3240360" cy="397004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t"/>
          <a:lstStyle/>
          <a:p>
            <a:pPr algn="ctr"/>
            <a:r>
              <a:rPr kumimoji="1" lang="ja-JP" altLang="en-US" dirty="0">
                <a:latin typeface="游ゴシック" panose="020B0400000000000000" pitchFamily="50" charset="-128"/>
                <a:ea typeface="游ゴシック" panose="020B0400000000000000" pitchFamily="50" charset="-128"/>
              </a:rPr>
              <a:t>フィールド</a:t>
            </a:r>
          </a:p>
        </p:txBody>
      </p:sp>
      <p:sp>
        <p:nvSpPr>
          <p:cNvPr id="25" name="四角形: 角を丸くする 24">
            <a:extLst>
              <a:ext uri="{FF2B5EF4-FFF2-40B4-BE49-F238E27FC236}">
                <a16:creationId xmlns:a16="http://schemas.microsoft.com/office/drawing/2014/main" id="{B19D6E44-2229-459C-BEB1-19C46671C69D}"/>
              </a:ext>
            </a:extLst>
          </p:cNvPr>
          <p:cNvSpPr/>
          <p:nvPr/>
        </p:nvSpPr>
        <p:spPr bwMode="auto">
          <a:xfrm>
            <a:off x="3287607" y="2836436"/>
            <a:ext cx="4409869" cy="1604214"/>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t"/>
          <a:lstStyle/>
          <a:p>
            <a:pPr algn="ctr"/>
            <a:r>
              <a:rPr kumimoji="1" lang="ja-JP" altLang="en-US" dirty="0">
                <a:latin typeface="游ゴシック" panose="020B0400000000000000" pitchFamily="50" charset="-128"/>
                <a:ea typeface="游ゴシック" panose="020B0400000000000000" pitchFamily="50" charset="-128"/>
              </a:rPr>
              <a:t>フロントエンド</a:t>
            </a:r>
          </a:p>
        </p:txBody>
      </p:sp>
      <p:sp>
        <p:nvSpPr>
          <p:cNvPr id="26" name="正方形/長方形 25">
            <a:extLst>
              <a:ext uri="{FF2B5EF4-FFF2-40B4-BE49-F238E27FC236}">
                <a16:creationId xmlns:a16="http://schemas.microsoft.com/office/drawing/2014/main" id="{E2D6A7A3-89E0-417E-B43D-F7E998B1C652}"/>
              </a:ext>
            </a:extLst>
          </p:cNvPr>
          <p:cNvSpPr/>
          <p:nvPr/>
        </p:nvSpPr>
        <p:spPr bwMode="auto">
          <a:xfrm>
            <a:off x="5660659" y="3342822"/>
            <a:ext cx="1212188" cy="356705"/>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600" dirty="0">
                <a:latin typeface="游ゴシック" panose="020B0400000000000000" pitchFamily="50" charset="-128"/>
                <a:ea typeface="游ゴシック" panose="020B0400000000000000" pitchFamily="50" charset="-128"/>
              </a:rPr>
              <a:t>管理者</a:t>
            </a:r>
          </a:p>
        </p:txBody>
      </p:sp>
      <p:sp>
        <p:nvSpPr>
          <p:cNvPr id="27" name="正方形/長方形 26">
            <a:extLst>
              <a:ext uri="{FF2B5EF4-FFF2-40B4-BE49-F238E27FC236}">
                <a16:creationId xmlns:a16="http://schemas.microsoft.com/office/drawing/2014/main" id="{80415D13-2E47-4C6F-AA46-C11B6C092DA3}"/>
              </a:ext>
            </a:extLst>
          </p:cNvPr>
          <p:cNvSpPr/>
          <p:nvPr/>
        </p:nvSpPr>
        <p:spPr bwMode="auto">
          <a:xfrm>
            <a:off x="3848548" y="3342822"/>
            <a:ext cx="1212188" cy="356705"/>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600" dirty="0">
                <a:latin typeface="游ゴシック" panose="020B0400000000000000" pitchFamily="50" charset="-128"/>
                <a:ea typeface="游ゴシック" panose="020B0400000000000000" pitchFamily="50" charset="-128"/>
              </a:rPr>
              <a:t>利用者</a:t>
            </a:r>
          </a:p>
        </p:txBody>
      </p:sp>
      <p:pic>
        <p:nvPicPr>
          <p:cNvPr id="28" name="図 27">
            <a:extLst>
              <a:ext uri="{FF2B5EF4-FFF2-40B4-BE49-F238E27FC236}">
                <a16:creationId xmlns:a16="http://schemas.microsoft.com/office/drawing/2014/main" id="{D7F9F7DF-522D-49E2-9962-FF90592F65B8}"/>
              </a:ext>
            </a:extLst>
          </p:cNvPr>
          <p:cNvPicPr>
            <a:picLocks noChangeAspect="1"/>
          </p:cNvPicPr>
          <p:nvPr/>
        </p:nvPicPr>
        <p:blipFill>
          <a:blip r:embed="rId3"/>
          <a:stretch>
            <a:fillRect/>
          </a:stretch>
        </p:blipFill>
        <p:spPr>
          <a:xfrm>
            <a:off x="4530163" y="3867037"/>
            <a:ext cx="587429" cy="467545"/>
          </a:xfrm>
          <a:prstGeom prst="rect">
            <a:avLst/>
          </a:prstGeom>
        </p:spPr>
      </p:pic>
      <p:pic>
        <p:nvPicPr>
          <p:cNvPr id="29" name="図 28">
            <a:extLst>
              <a:ext uri="{FF2B5EF4-FFF2-40B4-BE49-F238E27FC236}">
                <a16:creationId xmlns:a16="http://schemas.microsoft.com/office/drawing/2014/main" id="{B2161C49-BF0E-4593-87D2-D510FD723A1C}"/>
              </a:ext>
            </a:extLst>
          </p:cNvPr>
          <p:cNvPicPr>
            <a:picLocks noChangeAspect="1"/>
          </p:cNvPicPr>
          <p:nvPr/>
        </p:nvPicPr>
        <p:blipFill>
          <a:blip r:embed="rId4"/>
          <a:stretch>
            <a:fillRect/>
          </a:stretch>
        </p:blipFill>
        <p:spPr>
          <a:xfrm>
            <a:off x="5344822" y="3920368"/>
            <a:ext cx="305112" cy="386158"/>
          </a:xfrm>
          <a:prstGeom prst="rect">
            <a:avLst/>
          </a:prstGeom>
        </p:spPr>
      </p:pic>
      <p:pic>
        <p:nvPicPr>
          <p:cNvPr id="30" name="図 29">
            <a:extLst>
              <a:ext uri="{FF2B5EF4-FFF2-40B4-BE49-F238E27FC236}">
                <a16:creationId xmlns:a16="http://schemas.microsoft.com/office/drawing/2014/main" id="{CDABE329-D236-4FDB-BEFE-8AF9DEA132C8}"/>
              </a:ext>
            </a:extLst>
          </p:cNvPr>
          <p:cNvPicPr>
            <a:picLocks noChangeAspect="1"/>
          </p:cNvPicPr>
          <p:nvPr/>
        </p:nvPicPr>
        <p:blipFill>
          <a:blip r:embed="rId4"/>
          <a:stretch>
            <a:fillRect/>
          </a:stretch>
        </p:blipFill>
        <p:spPr>
          <a:xfrm>
            <a:off x="5921782" y="4038880"/>
            <a:ext cx="195203" cy="247054"/>
          </a:xfrm>
          <a:prstGeom prst="rect">
            <a:avLst/>
          </a:prstGeom>
        </p:spPr>
      </p:pic>
      <p:sp>
        <p:nvSpPr>
          <p:cNvPr id="31" name="テキスト ボックス 30">
            <a:extLst>
              <a:ext uri="{FF2B5EF4-FFF2-40B4-BE49-F238E27FC236}">
                <a16:creationId xmlns:a16="http://schemas.microsoft.com/office/drawing/2014/main" id="{3337EF1E-9186-43B2-9954-24D633F4051E}"/>
              </a:ext>
            </a:extLst>
          </p:cNvPr>
          <p:cNvSpPr txBox="1"/>
          <p:nvPr/>
        </p:nvSpPr>
        <p:spPr bwMode="auto">
          <a:xfrm>
            <a:off x="4012115" y="4627311"/>
            <a:ext cx="52404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kumimoji="1" lang="en-US" altLang="ja-JP" sz="1600" kern="0" dirty="0">
                <a:solidFill>
                  <a:srgbClr val="C00000"/>
                </a:solidFill>
                <a:latin typeface="メイリオ" panose="020B0604030504040204" pitchFamily="50" charset="-128"/>
                <a:ea typeface="メイリオ" panose="020B0604030504040204" pitchFamily="50" charset="-128"/>
              </a:rPr>
              <a:t>PC</a:t>
            </a:r>
            <a:r>
              <a:rPr kumimoji="1" lang="ja-JP" altLang="en-US" sz="1600" kern="0" dirty="0">
                <a:solidFill>
                  <a:srgbClr val="C00000"/>
                </a:solidFill>
                <a:latin typeface="メイリオ" panose="020B0604030504040204" pitchFamily="50" charset="-128"/>
                <a:ea typeface="メイリオ" panose="020B0604030504040204" pitchFamily="50" charset="-128"/>
              </a:rPr>
              <a:t>、スマートフォン、タブレットなどの多様な</a:t>
            </a:r>
            <a:endParaRPr kumimoji="1" lang="en-US" altLang="ja-JP" sz="1600" kern="0" dirty="0">
              <a:solidFill>
                <a:srgbClr val="C00000"/>
              </a:solidFill>
              <a:latin typeface="メイリオ" panose="020B0604030504040204" pitchFamily="50" charset="-128"/>
              <a:ea typeface="メイリオ" panose="020B0604030504040204" pitchFamily="50" charset="-128"/>
            </a:endParaRPr>
          </a:p>
          <a:p>
            <a:r>
              <a:rPr kumimoji="1" lang="ja-JP" altLang="en-US" sz="1600" kern="0" dirty="0">
                <a:solidFill>
                  <a:srgbClr val="C00000"/>
                </a:solidFill>
                <a:latin typeface="メイリオ" panose="020B0604030504040204" pitchFamily="50" charset="-128"/>
                <a:ea typeface="メイリオ" panose="020B0604030504040204" pitchFamily="50" charset="-128"/>
              </a:rPr>
              <a:t>端末でバックエンドのアプリケーションを利用する</a:t>
            </a:r>
          </a:p>
        </p:txBody>
      </p:sp>
      <p:sp>
        <p:nvSpPr>
          <p:cNvPr id="14" name="テキスト ボックス 13">
            <a:extLst>
              <a:ext uri="{FF2B5EF4-FFF2-40B4-BE49-F238E27FC236}">
                <a16:creationId xmlns:a16="http://schemas.microsoft.com/office/drawing/2014/main" id="{29B74FB6-BC25-438A-83BE-FF91C4B7B918}"/>
              </a:ext>
            </a:extLst>
          </p:cNvPr>
          <p:cNvSpPr txBox="1"/>
          <p:nvPr/>
        </p:nvSpPr>
        <p:spPr bwMode="auto">
          <a:xfrm>
            <a:off x="4051765" y="2204888"/>
            <a:ext cx="41566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kumimoji="1" lang="en-US" altLang="ja-JP" sz="1600" kern="0" dirty="0">
                <a:solidFill>
                  <a:srgbClr val="006600"/>
                </a:solidFill>
                <a:latin typeface="メイリオ" panose="020B0604030504040204" pitchFamily="50" charset="-128"/>
                <a:ea typeface="メイリオ" panose="020B0604030504040204" pitchFamily="50" charset="-128"/>
              </a:rPr>
              <a:t>※</a:t>
            </a:r>
            <a:r>
              <a:rPr kumimoji="1" lang="ja-JP" altLang="en-US" sz="1600" kern="0" dirty="0">
                <a:solidFill>
                  <a:srgbClr val="006600"/>
                </a:solidFill>
                <a:latin typeface="メイリオ" panose="020B0604030504040204" pitchFamily="50" charset="-128"/>
                <a:ea typeface="メイリオ" panose="020B0604030504040204" pitchFamily="50" charset="-128"/>
              </a:rPr>
              <a:t>家や工場などフィールドの中に</a:t>
            </a:r>
            <a:br>
              <a:rPr kumimoji="1" lang="en-US" altLang="ja-JP" sz="1600" kern="0" dirty="0">
                <a:solidFill>
                  <a:srgbClr val="006600"/>
                </a:solidFill>
                <a:latin typeface="メイリオ" panose="020B0604030504040204" pitchFamily="50" charset="-128"/>
                <a:ea typeface="メイリオ" panose="020B0604030504040204" pitchFamily="50" charset="-128"/>
              </a:rPr>
            </a:br>
            <a:r>
              <a:rPr lang="ja-JP" altLang="en-US" sz="1600" kern="0" dirty="0">
                <a:solidFill>
                  <a:srgbClr val="006600"/>
                </a:solidFill>
                <a:latin typeface="メイリオ" panose="020B0604030504040204" pitchFamily="50" charset="-128"/>
                <a:ea typeface="メイリオ" panose="020B0604030504040204" pitchFamily="50" charset="-128"/>
              </a:rPr>
              <a:t>フロントエンドが存在する</a:t>
            </a:r>
            <a:r>
              <a:rPr kumimoji="1" lang="ja-JP" altLang="en-US" sz="1600" kern="0" dirty="0">
                <a:solidFill>
                  <a:srgbClr val="006600"/>
                </a:solidFill>
                <a:latin typeface="メイリオ" panose="020B0604030504040204" pitchFamily="50" charset="-128"/>
                <a:ea typeface="メイリオ" panose="020B0604030504040204" pitchFamily="50" charset="-128"/>
              </a:rPr>
              <a:t>ケースもある</a:t>
            </a:r>
          </a:p>
        </p:txBody>
      </p:sp>
      <p:pic>
        <p:nvPicPr>
          <p:cNvPr id="15" name="Picture 2" descr="https://upload.wikimedia.org/wikipedia/commons/thumb/d/db/Arduino_Uno_004.jpg/2560px-Arduino_Uno_004.jpg">
            <a:extLst>
              <a:ext uri="{FF2B5EF4-FFF2-40B4-BE49-F238E27FC236}">
                <a16:creationId xmlns:a16="http://schemas.microsoft.com/office/drawing/2014/main" id="{B911DAEF-189D-459F-B04A-E3C6CD1E04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3879" y="3757939"/>
            <a:ext cx="1162394" cy="776947"/>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AFCB7B62-C45D-4391-ADAF-9EFF26C988E6}"/>
              </a:ext>
            </a:extLst>
          </p:cNvPr>
          <p:cNvPicPr>
            <a:picLocks noChangeAspect="1"/>
          </p:cNvPicPr>
          <p:nvPr/>
        </p:nvPicPr>
        <p:blipFill>
          <a:blip r:embed="rId6"/>
          <a:stretch>
            <a:fillRect/>
          </a:stretch>
        </p:blipFill>
        <p:spPr>
          <a:xfrm>
            <a:off x="822856" y="3200158"/>
            <a:ext cx="482692" cy="607258"/>
          </a:xfrm>
          <a:prstGeom prst="rect">
            <a:avLst/>
          </a:prstGeom>
        </p:spPr>
      </p:pic>
      <p:pic>
        <p:nvPicPr>
          <p:cNvPr id="17" name="図 16">
            <a:extLst>
              <a:ext uri="{FF2B5EF4-FFF2-40B4-BE49-F238E27FC236}">
                <a16:creationId xmlns:a16="http://schemas.microsoft.com/office/drawing/2014/main" id="{21E5ADE3-A56C-4B3D-AC51-D063DAC522E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92" t="8681" r="1264" b="28110"/>
          <a:stretch/>
        </p:blipFill>
        <p:spPr>
          <a:xfrm>
            <a:off x="6277688" y="5260410"/>
            <a:ext cx="1778697" cy="993811"/>
          </a:xfrm>
          <a:prstGeom prst="rect">
            <a:avLst/>
          </a:prstGeom>
          <a:ln>
            <a:solidFill>
              <a:schemeClr val="bg1">
                <a:lumMod val="50000"/>
              </a:schemeClr>
            </a:solidFill>
          </a:ln>
        </p:spPr>
      </p:pic>
      <p:pic>
        <p:nvPicPr>
          <p:cNvPr id="18" name="Picture 14" descr="https://www.raspberrypi.org/homepage-9df4b/static/a77ea87d78ae0a97e7f3491c8ee14ca4/bc3a8/c680f7e0fae35f6cd7fd83123a66e4a3c3af1f1e_770a4970-1-1.jpg">
            <a:extLst>
              <a:ext uri="{FF2B5EF4-FFF2-40B4-BE49-F238E27FC236}">
                <a16:creationId xmlns:a16="http://schemas.microsoft.com/office/drawing/2014/main" id="{85DA95E4-6791-43AF-88DA-714760A53BE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6375" t="860" r="25430" b="860"/>
          <a:stretch/>
        </p:blipFill>
        <p:spPr bwMode="auto">
          <a:xfrm rot="16200000">
            <a:off x="1990125" y="2889296"/>
            <a:ext cx="612905" cy="937385"/>
          </a:xfrm>
          <a:prstGeom prst="rect">
            <a:avLst/>
          </a:prstGeom>
          <a:noFill/>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D9038037-F994-4FE2-8BD1-E70F3F1CEC1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5902" y="2627453"/>
            <a:ext cx="731490" cy="537645"/>
          </a:xfrm>
          <a:prstGeom prst="rect">
            <a:avLst/>
          </a:prstGeom>
        </p:spPr>
      </p:pic>
      <p:pic>
        <p:nvPicPr>
          <p:cNvPr id="32" name="図 31" descr="ダイアグラム&#10;&#10;自動的に生成された説明">
            <a:extLst>
              <a:ext uri="{FF2B5EF4-FFF2-40B4-BE49-F238E27FC236}">
                <a16:creationId xmlns:a16="http://schemas.microsoft.com/office/drawing/2014/main" id="{1A410561-419A-4398-9B44-0300D391EBB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9051" r="16926"/>
          <a:stretch/>
        </p:blipFill>
        <p:spPr>
          <a:xfrm>
            <a:off x="890906" y="4642187"/>
            <a:ext cx="2106022" cy="1600343"/>
          </a:xfrm>
          <a:prstGeom prst="rect">
            <a:avLst/>
          </a:prstGeom>
        </p:spPr>
      </p:pic>
      <p:pic>
        <p:nvPicPr>
          <p:cNvPr id="33" name="図 32">
            <a:extLst>
              <a:ext uri="{FF2B5EF4-FFF2-40B4-BE49-F238E27FC236}">
                <a16:creationId xmlns:a16="http://schemas.microsoft.com/office/drawing/2014/main" id="{9AC4D0A9-CCE6-42C6-A935-788C47800D1A}"/>
              </a:ext>
            </a:extLst>
          </p:cNvPr>
          <p:cNvPicPr>
            <a:picLocks noChangeAspect="1"/>
          </p:cNvPicPr>
          <p:nvPr/>
        </p:nvPicPr>
        <p:blipFill rotWithShape="1">
          <a:blip r:embed="rId11"/>
          <a:srcRect t="11116" b="19273"/>
          <a:stretch/>
        </p:blipFill>
        <p:spPr>
          <a:xfrm>
            <a:off x="4183379" y="5311109"/>
            <a:ext cx="1800327" cy="943112"/>
          </a:xfrm>
          <a:prstGeom prst="rect">
            <a:avLst/>
          </a:prstGeom>
          <a:solidFill>
            <a:schemeClr val="bg1">
              <a:lumMod val="50000"/>
            </a:schemeClr>
          </a:solidFill>
          <a:ln>
            <a:solidFill>
              <a:schemeClr val="tx1">
                <a:lumMod val="50000"/>
                <a:lumOff val="50000"/>
              </a:schemeClr>
            </a:solidFill>
          </a:ln>
        </p:spPr>
      </p:pic>
    </p:spTree>
    <p:extLst>
      <p:ext uri="{BB962C8B-B14F-4D97-AF65-F5344CB8AC3E}">
        <p14:creationId xmlns:p14="http://schemas.microsoft.com/office/powerpoint/2010/main" val="2313620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400" dirty="0">
                <a:solidFill>
                  <a:srgbClr val="002060"/>
                </a:solidFill>
              </a:rPr>
              <a:t>コネクテッド インダストリーズ</a:t>
            </a:r>
            <a:endParaRPr kumimoji="1" lang="ja-JP" altLang="en-US" sz="18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568952" cy="4993403"/>
          </a:xfrm>
        </p:spPr>
        <p:txBody>
          <a:bodyPr>
            <a:normAutofit/>
          </a:bodyPr>
          <a:lstStyle/>
          <a:p>
            <a:pPr>
              <a:buClr>
                <a:srgbClr val="0070C0"/>
              </a:buClr>
              <a:buFont typeface="Wingdings" panose="05000000000000000000" pitchFamily="2" charset="2"/>
              <a:buChar char="l"/>
            </a:pPr>
            <a:r>
              <a:rPr lang="ja-JP" altLang="en-US" sz="1800" dirty="0"/>
              <a:t>経済産業省が</a:t>
            </a:r>
            <a:r>
              <a:rPr lang="en-US" altLang="ja-JP" sz="1800" dirty="0"/>
              <a:t>2017</a:t>
            </a:r>
            <a:r>
              <a:rPr lang="ja-JP" altLang="en-US" sz="1800" dirty="0"/>
              <a:t>年に提唱した概念。</a:t>
            </a:r>
            <a:r>
              <a:rPr lang="ja-JP" altLang="en-US" sz="1800" dirty="0">
                <a:solidFill>
                  <a:srgbClr val="FF0000"/>
                </a:solidFill>
              </a:rPr>
              <a:t>主に製造業が対象。</a:t>
            </a:r>
            <a:endParaRPr lang="en-US" altLang="ja-JP" sz="1800" dirty="0">
              <a:solidFill>
                <a:srgbClr val="FF0000"/>
              </a:solidFill>
            </a:endParaRPr>
          </a:p>
          <a:p>
            <a:pPr marL="0" indent="0">
              <a:buClr>
                <a:srgbClr val="0070C0"/>
              </a:buClr>
              <a:buNone/>
            </a:pPr>
            <a:r>
              <a:rPr lang="ja-JP" altLang="en-US" sz="1800" dirty="0"/>
              <a:t>　「</a:t>
            </a:r>
            <a:r>
              <a:rPr lang="ja-JP" altLang="en-US" sz="1800" dirty="0">
                <a:solidFill>
                  <a:srgbClr val="006600"/>
                </a:solidFill>
              </a:rPr>
              <a:t>データを介して、機械、技術、人など様々なものがつながる</a:t>
            </a:r>
            <a:r>
              <a:rPr lang="ja-JP" altLang="en-US" sz="1800" dirty="0"/>
              <a:t>ことで、</a:t>
            </a:r>
            <a:br>
              <a:rPr lang="en-US" altLang="ja-JP" sz="1800" dirty="0"/>
            </a:br>
            <a:r>
              <a:rPr lang="ja-JP" altLang="en-US" sz="1800" dirty="0"/>
              <a:t>　　</a:t>
            </a:r>
            <a:r>
              <a:rPr lang="ja-JP" altLang="en-US" sz="1800" dirty="0">
                <a:solidFill>
                  <a:srgbClr val="FF0000"/>
                </a:solidFill>
              </a:rPr>
              <a:t>新たな付加価値創出と社会課題の解決を目指す産業のあり方</a:t>
            </a:r>
            <a:r>
              <a:rPr lang="ja-JP" altLang="en-US" sz="1800" dirty="0"/>
              <a:t>」</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1-4. IoT</a:t>
            </a:r>
            <a:r>
              <a:rPr lang="ja-JP" altLang="en-US" sz="1400" dirty="0">
                <a:solidFill>
                  <a:schemeClr val="tx1">
                    <a:lumMod val="75000"/>
                    <a:lumOff val="25000"/>
                  </a:schemeClr>
                </a:solidFill>
              </a:rPr>
              <a:t>の基礎</a:t>
            </a:r>
            <a:r>
              <a:rPr lang="ja-JP" altLang="en-US" sz="1400" dirty="0"/>
              <a:t>とソサエティ</a:t>
            </a:r>
            <a:r>
              <a:rPr lang="en-US" altLang="ja-JP" sz="1400" dirty="0"/>
              <a:t>5.0</a:t>
            </a:r>
            <a:endParaRPr lang="ja-JP" altLang="en-US" sz="1400" dirty="0">
              <a:solidFill>
                <a:schemeClr val="tx1">
                  <a:lumMod val="75000"/>
                  <a:lumOff val="25000"/>
                </a:schemeClr>
              </a:solidFill>
            </a:endParaRPr>
          </a:p>
        </p:txBody>
      </p:sp>
      <p:pic>
        <p:nvPicPr>
          <p:cNvPr id="2050" name="Picture 2">
            <a:extLst>
              <a:ext uri="{FF2B5EF4-FFF2-40B4-BE49-F238E27FC236}">
                <a16:creationId xmlns:a16="http://schemas.microsoft.com/office/drawing/2014/main" id="{C07C3462-A124-4E6F-B0EB-4FCCF735FF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6114" y="2480558"/>
            <a:ext cx="1800200" cy="9326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経済産業省">
            <a:extLst>
              <a:ext uri="{FF2B5EF4-FFF2-40B4-BE49-F238E27FC236}">
                <a16:creationId xmlns:a16="http://schemas.microsoft.com/office/drawing/2014/main" id="{2A40E513-129D-447F-86DC-8EDDDF30CF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896" y="2582722"/>
            <a:ext cx="1707282" cy="449551"/>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8DCE202F-57F8-4FE2-B50D-C8CEF2363BED}"/>
              </a:ext>
            </a:extLst>
          </p:cNvPr>
          <p:cNvSpPr txBox="1"/>
          <p:nvPr/>
        </p:nvSpPr>
        <p:spPr>
          <a:xfrm>
            <a:off x="287524" y="5198214"/>
            <a:ext cx="8532947" cy="1308050"/>
          </a:xfrm>
          <a:prstGeom prst="rect">
            <a:avLst/>
          </a:prstGeom>
          <a:noFill/>
        </p:spPr>
        <p:txBody>
          <a:bodyPr wrap="square">
            <a:spAutoFit/>
          </a:bodyPr>
          <a:lstStyle/>
          <a:p>
            <a:r>
              <a:rPr lang="ja-JP" altLang="en-US" sz="1600" dirty="0">
                <a:solidFill>
                  <a:srgbClr val="1A1A1A"/>
                </a:solidFill>
                <a:latin typeface="メイリオ" panose="020B0604030504040204" pitchFamily="50" charset="-128"/>
                <a:ea typeface="メイリオ" panose="020B0604030504040204" pitchFamily="50" charset="-128"/>
              </a:rPr>
              <a:t>経済産業省のホームページ</a:t>
            </a:r>
            <a:br>
              <a:rPr lang="en-US" altLang="ja-JP" sz="1600" dirty="0">
                <a:solidFill>
                  <a:srgbClr val="1A1A1A"/>
                </a:solidFill>
                <a:latin typeface="メイリオ" panose="020B0604030504040204" pitchFamily="50" charset="-128"/>
                <a:ea typeface="メイリオ" panose="020B0604030504040204" pitchFamily="50" charset="-128"/>
              </a:rPr>
            </a:br>
            <a:r>
              <a:rPr lang="en-US" altLang="ja-JP" sz="1200" dirty="0">
                <a:solidFill>
                  <a:srgbClr val="1A1A1A"/>
                </a:solidFill>
                <a:latin typeface="メイリオ" panose="020B0604030504040204" pitchFamily="50" charset="-128"/>
                <a:ea typeface="メイリオ" panose="020B0604030504040204" pitchFamily="50" charset="-128"/>
                <a:hlinkClick r:id="rId7"/>
              </a:rPr>
              <a:t>https://www.meti.go.jp/policy/mono_info_service/connected_industries/index.html</a:t>
            </a:r>
            <a:endParaRPr lang="en-US" altLang="ja-JP" sz="1200" dirty="0">
              <a:solidFill>
                <a:srgbClr val="1A1A1A"/>
              </a:solidFill>
              <a:latin typeface="メイリオ" panose="020B0604030504040204" pitchFamily="50" charset="-128"/>
              <a:ea typeface="メイリオ" panose="020B0604030504040204" pitchFamily="50" charset="-128"/>
            </a:endParaRPr>
          </a:p>
          <a:p>
            <a:br>
              <a:rPr lang="en-US" altLang="ja-JP" sz="900" b="0" i="0" dirty="0">
                <a:solidFill>
                  <a:srgbClr val="1A1A1A"/>
                </a:solidFill>
                <a:effectLst/>
                <a:latin typeface="メイリオ" panose="020B0604030504040204" pitchFamily="50" charset="-128"/>
                <a:ea typeface="メイリオ" panose="020B0604030504040204" pitchFamily="50" charset="-128"/>
              </a:rPr>
            </a:br>
            <a:r>
              <a:rPr lang="ja-JP" altLang="en-US" sz="1400" b="0" i="0" dirty="0">
                <a:solidFill>
                  <a:srgbClr val="1A1A1A"/>
                </a:solidFill>
                <a:effectLst/>
                <a:latin typeface="メイリオ" panose="020B0604030504040204" pitchFamily="50" charset="-128"/>
                <a:ea typeface="メイリオ" panose="020B0604030504040204" pitchFamily="50" charset="-128"/>
              </a:rPr>
              <a:t>第四次産業革命による技術の革新を踏まえて、将来的に目指すべき未来社会である「</a:t>
            </a:r>
            <a:r>
              <a:rPr lang="en-US" altLang="ja-JP" sz="1400" b="0" i="0" dirty="0">
                <a:solidFill>
                  <a:srgbClr val="1A1A1A"/>
                </a:solidFill>
                <a:effectLst/>
                <a:latin typeface="メイリオ" panose="020B0604030504040204" pitchFamily="50" charset="-128"/>
                <a:ea typeface="メイリオ" panose="020B0604030504040204" pitchFamily="50" charset="-128"/>
              </a:rPr>
              <a:t>Society5.0</a:t>
            </a:r>
            <a:r>
              <a:rPr lang="ja-JP" altLang="en-US" sz="1400" b="0" i="0" dirty="0">
                <a:solidFill>
                  <a:srgbClr val="1A1A1A"/>
                </a:solidFill>
                <a:effectLst/>
                <a:latin typeface="メイリオ" panose="020B0604030504040204" pitchFamily="50" charset="-128"/>
                <a:ea typeface="メイリオ" panose="020B0604030504040204" pitchFamily="50" charset="-128"/>
              </a:rPr>
              <a:t>」を</a:t>
            </a:r>
            <a:br>
              <a:rPr lang="en-US" altLang="ja-JP" sz="1400" b="0" i="0" dirty="0">
                <a:solidFill>
                  <a:srgbClr val="1A1A1A"/>
                </a:solidFill>
                <a:effectLst/>
                <a:latin typeface="メイリオ" panose="020B0604030504040204" pitchFamily="50" charset="-128"/>
                <a:ea typeface="メイリオ" panose="020B0604030504040204" pitchFamily="50" charset="-128"/>
              </a:rPr>
            </a:br>
            <a:r>
              <a:rPr lang="ja-JP" altLang="en-US" sz="1400" b="0" i="0" dirty="0">
                <a:solidFill>
                  <a:srgbClr val="1A1A1A"/>
                </a:solidFill>
                <a:effectLst/>
                <a:latin typeface="メイリオ" panose="020B0604030504040204" pitchFamily="50" charset="-128"/>
                <a:ea typeface="メイリオ" panose="020B0604030504040204" pitchFamily="50" charset="-128"/>
              </a:rPr>
              <a:t>実現していくため、様々な繋がりによって新たな付加価値の創出や社会課題の解決がもたらす、「</a:t>
            </a:r>
            <a:r>
              <a:rPr lang="en-US" altLang="ja-JP" sz="1400" b="0" i="0" dirty="0">
                <a:solidFill>
                  <a:srgbClr val="1A1A1A"/>
                </a:solidFill>
                <a:effectLst/>
                <a:latin typeface="メイリオ" panose="020B0604030504040204" pitchFamily="50" charset="-128"/>
                <a:ea typeface="メイリオ" panose="020B0604030504040204" pitchFamily="50" charset="-128"/>
              </a:rPr>
              <a:t>Connected Industries</a:t>
            </a:r>
            <a:r>
              <a:rPr lang="ja-JP" altLang="en-US" sz="1400" b="0" i="0" dirty="0">
                <a:solidFill>
                  <a:srgbClr val="1A1A1A"/>
                </a:solidFill>
                <a:effectLst/>
                <a:latin typeface="メイリオ" panose="020B0604030504040204" pitchFamily="50" charset="-128"/>
                <a:ea typeface="メイリオ" panose="020B0604030504040204" pitchFamily="50" charset="-128"/>
              </a:rPr>
              <a:t>」を実現していくため、今後官民で取組を進めていきます。</a:t>
            </a:r>
            <a:endParaRPr lang="ja-JP" altLang="en-US" sz="1600" dirty="0"/>
          </a:p>
        </p:txBody>
      </p:sp>
      <p:pic>
        <p:nvPicPr>
          <p:cNvPr id="3" name="Connected Industriesコンセプトムービー">
            <a:hlinkClick r:id="" action="ppaction://media"/>
            <a:extLst>
              <a:ext uri="{FF2B5EF4-FFF2-40B4-BE49-F238E27FC236}">
                <a16:creationId xmlns:a16="http://schemas.microsoft.com/office/drawing/2014/main" id="{6F0007E4-446A-45B2-9EA6-79820C48890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394894" y="2500654"/>
            <a:ext cx="4589418" cy="2581548"/>
          </a:xfrm>
          <a:prstGeom prst="rect">
            <a:avLst/>
          </a:prstGeom>
          <a:ln>
            <a:solidFill>
              <a:schemeClr val="accent1"/>
            </a:solidFill>
          </a:ln>
        </p:spPr>
      </p:pic>
      <p:sp>
        <p:nvSpPr>
          <p:cNvPr id="11" name="テキスト ボックス 10">
            <a:extLst>
              <a:ext uri="{FF2B5EF4-FFF2-40B4-BE49-F238E27FC236}">
                <a16:creationId xmlns:a16="http://schemas.microsoft.com/office/drawing/2014/main" id="{2E23CE4B-E0BC-433B-BB55-0E7F845BB201}"/>
              </a:ext>
            </a:extLst>
          </p:cNvPr>
          <p:cNvSpPr txBox="1"/>
          <p:nvPr/>
        </p:nvSpPr>
        <p:spPr>
          <a:xfrm>
            <a:off x="563919" y="3249914"/>
            <a:ext cx="3528392" cy="1600438"/>
          </a:xfrm>
          <a:prstGeom prst="rect">
            <a:avLst/>
          </a:prstGeom>
          <a:noFill/>
        </p:spPr>
        <p:txBody>
          <a:bodyPr wrap="square">
            <a:spAutoFit/>
          </a:bodyPr>
          <a:lstStyle/>
          <a:p>
            <a:r>
              <a:rPr lang="ja-JP" altLang="en-US" b="1" dirty="0">
                <a:solidFill>
                  <a:srgbClr val="0070C0"/>
                </a:solidFill>
                <a:latin typeface="メイリオ" panose="020B0604030504040204" pitchFamily="50" charset="-128"/>
                <a:ea typeface="メイリオ" panose="020B0604030504040204" pitchFamily="50" charset="-128"/>
              </a:rPr>
              <a:t>重点取組</a:t>
            </a:r>
            <a:r>
              <a:rPr lang="en-US" altLang="ja-JP" b="1" dirty="0">
                <a:solidFill>
                  <a:srgbClr val="0070C0"/>
                </a:solidFill>
                <a:latin typeface="メイリオ" panose="020B0604030504040204" pitchFamily="50" charset="-128"/>
                <a:ea typeface="メイリオ" panose="020B0604030504040204" pitchFamily="50" charset="-128"/>
              </a:rPr>
              <a:t>5</a:t>
            </a:r>
            <a:r>
              <a:rPr lang="ja-JP" altLang="en-US" b="1" dirty="0">
                <a:solidFill>
                  <a:srgbClr val="0070C0"/>
                </a:solidFill>
                <a:latin typeface="メイリオ" panose="020B0604030504040204" pitchFamily="50" charset="-128"/>
                <a:ea typeface="メイリオ" panose="020B0604030504040204" pitchFamily="50" charset="-128"/>
              </a:rPr>
              <a:t>分野</a:t>
            </a:r>
            <a:endParaRPr lang="en-US" altLang="ja-JP" b="1" dirty="0">
              <a:solidFill>
                <a:srgbClr val="0070C0"/>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1600" dirty="0">
                <a:solidFill>
                  <a:srgbClr val="0070C0"/>
                </a:solidFill>
                <a:latin typeface="メイリオ" panose="020B0604030504040204" pitchFamily="50" charset="-128"/>
                <a:ea typeface="メイリオ" panose="020B0604030504040204" pitchFamily="50" charset="-128"/>
              </a:rPr>
              <a:t>自動走行・モビリティ</a:t>
            </a:r>
            <a:endParaRPr lang="en-US" altLang="ja-JP" sz="1600" dirty="0">
              <a:solidFill>
                <a:srgbClr val="0070C0"/>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1600" dirty="0">
                <a:solidFill>
                  <a:srgbClr val="0070C0"/>
                </a:solidFill>
                <a:latin typeface="メイリオ" panose="020B0604030504040204" pitchFamily="50" charset="-128"/>
                <a:ea typeface="メイリオ" panose="020B0604030504040204" pitchFamily="50" charset="-128"/>
              </a:rPr>
              <a:t>ものづくり・ロボティクス</a:t>
            </a:r>
            <a:endParaRPr lang="en-US" altLang="ja-JP" sz="1600" dirty="0">
              <a:solidFill>
                <a:srgbClr val="0070C0"/>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1600" dirty="0">
                <a:solidFill>
                  <a:srgbClr val="0070C0"/>
                </a:solidFill>
                <a:latin typeface="メイリオ" panose="020B0604030504040204" pitchFamily="50" charset="-128"/>
                <a:ea typeface="メイリオ" panose="020B0604030504040204" pitchFamily="50" charset="-128"/>
              </a:rPr>
              <a:t>バイオ・素材</a:t>
            </a:r>
            <a:endParaRPr lang="en-US" altLang="ja-JP" sz="1600" dirty="0">
              <a:solidFill>
                <a:srgbClr val="0070C0"/>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1600" dirty="0">
                <a:solidFill>
                  <a:srgbClr val="0070C0"/>
                </a:solidFill>
                <a:latin typeface="メイリオ" panose="020B0604030504040204" pitchFamily="50" charset="-128"/>
                <a:ea typeface="メイリオ" panose="020B0604030504040204" pitchFamily="50" charset="-128"/>
              </a:rPr>
              <a:t>プラント・インフラ保安</a:t>
            </a:r>
            <a:endParaRPr lang="en-US" altLang="ja-JP" sz="1600" dirty="0">
              <a:solidFill>
                <a:srgbClr val="0070C0"/>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l"/>
            </a:pPr>
            <a:r>
              <a:rPr lang="ja-JP" altLang="en-US" sz="1600" dirty="0">
                <a:solidFill>
                  <a:srgbClr val="0070C0"/>
                </a:solidFill>
                <a:latin typeface="メイリオ" panose="020B0604030504040204" pitchFamily="50" charset="-128"/>
                <a:ea typeface="メイリオ" panose="020B0604030504040204" pitchFamily="50" charset="-128"/>
              </a:rPr>
              <a:t>スマートライフ</a:t>
            </a:r>
          </a:p>
        </p:txBody>
      </p:sp>
      <p:pic>
        <p:nvPicPr>
          <p:cNvPr id="9" name="図 8">
            <a:extLst>
              <a:ext uri="{FF2B5EF4-FFF2-40B4-BE49-F238E27FC236}">
                <a16:creationId xmlns:a16="http://schemas.microsoft.com/office/drawing/2014/main" id="{24DD86D2-0D2E-4282-8584-9F171343C98D}"/>
              </a:ext>
            </a:extLst>
          </p:cNvPr>
          <p:cNvPicPr>
            <a:picLocks noChangeAspect="1"/>
          </p:cNvPicPr>
          <p:nvPr/>
        </p:nvPicPr>
        <p:blipFill>
          <a:blip r:embed="rId9"/>
          <a:stretch>
            <a:fillRect/>
          </a:stretch>
        </p:blipFill>
        <p:spPr>
          <a:xfrm>
            <a:off x="4396449" y="2500170"/>
            <a:ext cx="4508935" cy="2558729"/>
          </a:xfrm>
          <a:prstGeom prst="rect">
            <a:avLst/>
          </a:prstGeom>
        </p:spPr>
      </p:pic>
    </p:spTree>
    <p:extLst>
      <p:ext uri="{BB962C8B-B14F-4D97-AF65-F5344CB8AC3E}">
        <p14:creationId xmlns:p14="http://schemas.microsoft.com/office/powerpoint/2010/main" val="311187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1352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制御セキュリティを学ぶ</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dirty="0"/>
              <a:t>第</a:t>
            </a:r>
            <a:r>
              <a:rPr lang="en-US" altLang="ja-JP" dirty="0"/>
              <a:t>1</a:t>
            </a:r>
            <a:r>
              <a:rPr lang="ja-JP" altLang="en-US" dirty="0"/>
              <a:t>部　制御セキュリティとネットワークの基礎  </a:t>
            </a:r>
            <a:r>
              <a:rPr lang="en-US" altLang="ja-JP" dirty="0"/>
              <a:t>–  </a:t>
            </a:r>
            <a:r>
              <a:rPr lang="ja-JP" altLang="en-US" dirty="0"/>
              <a:t>制御セキュリティ教材</a:t>
            </a:r>
          </a:p>
        </p:txBody>
      </p:sp>
      <p:sp>
        <p:nvSpPr>
          <p:cNvPr id="13" name="コンテンツ プレースホルダー 3"/>
          <p:cNvSpPr>
            <a:spLocks noGrp="1"/>
          </p:cNvSpPr>
          <p:nvPr>
            <p:ph sz="quarter" idx="13"/>
          </p:nvPr>
        </p:nvSpPr>
        <p:spPr>
          <a:xfrm>
            <a:off x="451365" y="1361812"/>
            <a:ext cx="8313279" cy="4993403"/>
          </a:xfrm>
        </p:spPr>
        <p:txBody>
          <a:bodyPr>
            <a:normAutofit fontScale="92500" lnSpcReduction="10000"/>
          </a:bodyPr>
          <a:lstStyle/>
          <a:p>
            <a:pPr>
              <a:buClr>
                <a:srgbClr val="0070C0"/>
              </a:buClr>
              <a:buFont typeface="Wingdings" panose="05000000000000000000" pitchFamily="2" charset="2"/>
              <a:buChar char="l"/>
            </a:pPr>
            <a:r>
              <a:rPr lang="ja-JP" altLang="en-US" sz="2000" dirty="0"/>
              <a:t>ものづくり産業では</a:t>
            </a:r>
            <a:r>
              <a:rPr lang="en-US" altLang="ja-JP" sz="2000" dirty="0"/>
              <a:t>IoT</a:t>
            </a:r>
            <a:r>
              <a:rPr lang="ja-JP" altLang="en-US" sz="2000" dirty="0"/>
              <a:t>（産業用</a:t>
            </a:r>
            <a:r>
              <a:rPr lang="en-US" altLang="ja-JP" sz="2000" dirty="0"/>
              <a:t>IoT</a:t>
            </a:r>
            <a:r>
              <a:rPr lang="ja-JP" altLang="en-US" sz="2000" dirty="0"/>
              <a:t>）が活用されつつある</a:t>
            </a: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r>
              <a:rPr lang="ja-JP" altLang="en-US" sz="2000" b="1" dirty="0">
                <a:solidFill>
                  <a:srgbClr val="FF0000"/>
                </a:solidFill>
              </a:rPr>
              <a:t>しかし、利便性や生産性の向上が見込めたものの</a:t>
            </a:r>
            <a:endParaRPr lang="en-US" altLang="ja-JP" sz="2000" b="1" dirty="0">
              <a:solidFill>
                <a:srgbClr val="FF0000"/>
              </a:solidFill>
            </a:endParaRPr>
          </a:p>
          <a:p>
            <a:pPr marL="0" indent="0">
              <a:buClr>
                <a:srgbClr val="0070C0"/>
              </a:buClr>
              <a:buNone/>
            </a:pPr>
            <a:r>
              <a:rPr lang="ja-JP" altLang="en-US" sz="2000" b="1" dirty="0">
                <a:solidFill>
                  <a:srgbClr val="FF0000"/>
                </a:solidFill>
              </a:rPr>
              <a:t>これまでにない新たな課題についても考えていく必要が出てきている</a:t>
            </a:r>
            <a:endParaRPr lang="en-US" altLang="ja-JP" sz="2000" b="1" dirty="0">
              <a:solidFill>
                <a:srgbClr val="FF0000"/>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1-1. </a:t>
            </a:r>
            <a:r>
              <a:rPr lang="ja-JP" altLang="en-US" sz="1400" dirty="0">
                <a:solidFill>
                  <a:schemeClr val="tx1">
                    <a:lumMod val="75000"/>
                    <a:lumOff val="25000"/>
                  </a:schemeClr>
                </a:solidFill>
              </a:rPr>
              <a:t>制御セキュリティを学ぶ</a:t>
            </a:r>
          </a:p>
        </p:txBody>
      </p:sp>
      <p:sp>
        <p:nvSpPr>
          <p:cNvPr id="9" name="テキスト ボックス 8">
            <a:extLst>
              <a:ext uri="{FF2B5EF4-FFF2-40B4-BE49-F238E27FC236}">
                <a16:creationId xmlns:a16="http://schemas.microsoft.com/office/drawing/2014/main" id="{14BB04F6-FDAB-46CD-95A0-88C6B4F306F6}"/>
              </a:ext>
            </a:extLst>
          </p:cNvPr>
          <p:cNvSpPr txBox="1"/>
          <p:nvPr/>
        </p:nvSpPr>
        <p:spPr>
          <a:xfrm>
            <a:off x="472267" y="4103909"/>
            <a:ext cx="2520281" cy="1200329"/>
          </a:xfrm>
          <a:prstGeom prst="rect">
            <a:avLst/>
          </a:prstGeom>
          <a:noFill/>
        </p:spPr>
        <p:txBody>
          <a:bodyPr wrap="square">
            <a:spAutoFit/>
          </a:bodyPr>
          <a:lstStyle/>
          <a:p>
            <a:r>
              <a:rPr kumimoji="1" lang="ja-JP" altLang="en-US" dirty="0">
                <a:latin typeface="メイリオ" panose="020B0604030504040204" pitchFamily="50" charset="-128"/>
                <a:ea typeface="メイリオ" panose="020B0604030504040204" pitchFamily="50" charset="-128"/>
              </a:rPr>
              <a:t>工場の設備にセンサを</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取り付けて稼働状況を</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見える化</a:t>
            </a:r>
            <a:endParaRPr kumimoji="1" lang="en-US" altLang="ja-JP" dirty="0">
              <a:latin typeface="メイリオ" panose="020B0604030504040204" pitchFamily="50" charset="-128"/>
              <a:ea typeface="メイリオ" panose="020B0604030504040204" pitchFamily="50" charset="-128"/>
            </a:endParaRPr>
          </a:p>
          <a:p>
            <a:r>
              <a:rPr lang="ja-JP" altLang="en-US" dirty="0">
                <a:solidFill>
                  <a:srgbClr val="0070C0"/>
                </a:solidFill>
                <a:latin typeface="メイリオ" panose="020B0604030504040204" pitchFamily="50" charset="-128"/>
                <a:ea typeface="メイリオ" panose="020B0604030504040204" pitchFamily="50" charset="-128"/>
              </a:rPr>
              <a:t>⇒ </a:t>
            </a:r>
            <a:r>
              <a:rPr kumimoji="1" lang="ja-JP" altLang="en-US" dirty="0">
                <a:solidFill>
                  <a:srgbClr val="0070C0"/>
                </a:solidFill>
                <a:latin typeface="メイリオ" panose="020B0604030504040204" pitchFamily="50" charset="-128"/>
                <a:ea typeface="メイリオ" panose="020B0604030504040204" pitchFamily="50" charset="-128"/>
              </a:rPr>
              <a:t>生産性の向上</a:t>
            </a:r>
            <a:endParaRPr kumimoji="1" lang="en-US" altLang="ja-JP" dirty="0">
              <a:solidFill>
                <a:srgbClr val="0070C0"/>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796E04A3-548A-4CE6-B802-D19328F53B0D}"/>
              </a:ext>
            </a:extLst>
          </p:cNvPr>
          <p:cNvSpPr txBox="1"/>
          <p:nvPr/>
        </p:nvSpPr>
        <p:spPr>
          <a:xfrm>
            <a:off x="3405106" y="4103799"/>
            <a:ext cx="2520281" cy="1200329"/>
          </a:xfrm>
          <a:prstGeom prst="rect">
            <a:avLst/>
          </a:prstGeom>
          <a:noFill/>
        </p:spPr>
        <p:txBody>
          <a:bodyPr wrap="square">
            <a:spAutoFit/>
          </a:bodyPr>
          <a:lstStyle/>
          <a:p>
            <a:r>
              <a:rPr kumimoji="1" lang="ja-JP" altLang="en-US" dirty="0">
                <a:latin typeface="メイリオ" panose="020B0604030504040204" pitchFamily="50" charset="-128"/>
                <a:ea typeface="メイリオ" panose="020B0604030504040204" pitchFamily="50" charset="-128"/>
              </a:rPr>
              <a:t>稼働データを分析して故障を予知</a:t>
            </a:r>
            <a:br>
              <a:rPr kumimoji="1" lang="en-US" altLang="ja-JP" dirty="0">
                <a:latin typeface="メイリオ" panose="020B0604030504040204" pitchFamily="50" charset="-128"/>
                <a:ea typeface="メイリオ" panose="020B0604030504040204" pitchFamily="50" charset="-128"/>
              </a:rPr>
            </a:br>
            <a:r>
              <a:rPr kumimoji="1" lang="ja-JP" altLang="en-US" dirty="0">
                <a:solidFill>
                  <a:srgbClr val="0070C0"/>
                </a:solidFill>
                <a:latin typeface="メイリオ" panose="020B0604030504040204" pitchFamily="50" charset="-128"/>
                <a:ea typeface="メイリオ" panose="020B0604030504040204" pitchFamily="50" charset="-128"/>
              </a:rPr>
              <a:t>⇒ 突然の機械の故障を防ぐ</a:t>
            </a:r>
            <a:endParaRPr kumimoji="1" lang="en-US" altLang="ja-JP" dirty="0">
              <a:solidFill>
                <a:srgbClr val="0070C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B7171F79-C397-44E8-8A4D-778D7CC1C963}"/>
              </a:ext>
            </a:extLst>
          </p:cNvPr>
          <p:cNvSpPr txBox="1"/>
          <p:nvPr/>
        </p:nvSpPr>
        <p:spPr>
          <a:xfrm>
            <a:off x="6242150" y="4085213"/>
            <a:ext cx="2599223" cy="1477328"/>
          </a:xfrm>
          <a:prstGeom prst="rect">
            <a:avLst/>
          </a:prstGeom>
          <a:noFill/>
        </p:spPr>
        <p:txBody>
          <a:bodyPr wrap="square">
            <a:spAutoFit/>
          </a:bodyPr>
          <a:lstStyle/>
          <a:p>
            <a:r>
              <a:rPr kumimoji="1" lang="ja-JP" altLang="en-US" dirty="0">
                <a:latin typeface="メイリオ" panose="020B0604030504040204" pitchFamily="50" charset="-128"/>
                <a:ea typeface="メイリオ" panose="020B0604030504040204" pitchFamily="50" charset="-128"/>
              </a:rPr>
              <a:t>データの解析結果を</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使って機械の自動制御</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を行う</a:t>
            </a:r>
            <a:br>
              <a:rPr kumimoji="1" lang="en-US" altLang="ja-JP" dirty="0">
                <a:latin typeface="メイリオ" panose="020B0604030504040204" pitchFamily="50" charset="-128"/>
                <a:ea typeface="メイリオ" panose="020B0604030504040204" pitchFamily="50" charset="-128"/>
              </a:rPr>
            </a:br>
            <a:r>
              <a:rPr lang="ja-JP" altLang="en-US" dirty="0">
                <a:solidFill>
                  <a:srgbClr val="0070C0"/>
                </a:solidFill>
                <a:latin typeface="メイリオ" panose="020B0604030504040204" pitchFamily="50" charset="-128"/>
                <a:ea typeface="メイリオ" panose="020B0604030504040204" pitchFamily="50" charset="-128"/>
              </a:rPr>
              <a:t>⇒ コストの削減や</a:t>
            </a:r>
            <a:endParaRPr lang="en-US" altLang="ja-JP" dirty="0">
              <a:solidFill>
                <a:srgbClr val="0070C0"/>
              </a:solidFill>
              <a:latin typeface="メイリオ" panose="020B0604030504040204" pitchFamily="50" charset="-128"/>
              <a:ea typeface="メイリオ" panose="020B0604030504040204" pitchFamily="50" charset="-128"/>
            </a:endParaRPr>
          </a:p>
          <a:p>
            <a:r>
              <a:rPr lang="ja-JP" altLang="en-US" dirty="0">
                <a:solidFill>
                  <a:srgbClr val="0070C0"/>
                </a:solidFill>
                <a:latin typeface="メイリオ" panose="020B0604030504040204" pitchFamily="50" charset="-128"/>
                <a:ea typeface="メイリオ" panose="020B0604030504040204" pitchFamily="50" charset="-128"/>
              </a:rPr>
              <a:t>　 品質の向上</a:t>
            </a:r>
            <a:endParaRPr kumimoji="1" lang="en-US" altLang="ja-JP" dirty="0">
              <a:solidFill>
                <a:srgbClr val="0070C0"/>
              </a:solidFill>
              <a:latin typeface="メイリオ" panose="020B0604030504040204" pitchFamily="50" charset="-128"/>
              <a:ea typeface="メイリオ" panose="020B0604030504040204" pitchFamily="50" charset="-128"/>
            </a:endParaRPr>
          </a:p>
        </p:txBody>
      </p:sp>
      <p:pic>
        <p:nvPicPr>
          <p:cNvPr id="7" name="図 6" descr="キッチンで作業をしている男性&#10;&#10;中程度の精度で自動的に生成された説明">
            <a:extLst>
              <a:ext uri="{FF2B5EF4-FFF2-40B4-BE49-F238E27FC236}">
                <a16:creationId xmlns:a16="http://schemas.microsoft.com/office/drawing/2014/main" id="{4F59EBBA-403E-4F74-936F-0F198BE0B4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20"/>
          <a:stretch/>
        </p:blipFill>
        <p:spPr>
          <a:xfrm>
            <a:off x="379356" y="1943669"/>
            <a:ext cx="2770000" cy="1920960"/>
          </a:xfrm>
          <a:prstGeom prst="rect">
            <a:avLst/>
          </a:prstGeom>
        </p:spPr>
      </p:pic>
      <p:pic>
        <p:nvPicPr>
          <p:cNvPr id="24" name="図 23" descr="携帯電話を持っている男性&#10;&#10;低い精度で自動的に生成された説明">
            <a:extLst>
              <a:ext uri="{FF2B5EF4-FFF2-40B4-BE49-F238E27FC236}">
                <a16:creationId xmlns:a16="http://schemas.microsoft.com/office/drawing/2014/main" id="{8DAF8D2D-D3FD-4C71-8270-42B858CDF44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20" t="7593"/>
          <a:stretch/>
        </p:blipFill>
        <p:spPr>
          <a:xfrm>
            <a:off x="6156887" y="1943669"/>
            <a:ext cx="2770000" cy="1910829"/>
          </a:xfrm>
          <a:prstGeom prst="rect">
            <a:avLst/>
          </a:prstGeom>
        </p:spPr>
      </p:pic>
      <p:pic>
        <p:nvPicPr>
          <p:cNvPr id="26" name="図 25" descr="エンジン, 座る, バイク が含まれている画像&#10;&#10;自動的に生成された説明">
            <a:extLst>
              <a:ext uri="{FF2B5EF4-FFF2-40B4-BE49-F238E27FC236}">
                <a16:creationId xmlns:a16="http://schemas.microsoft.com/office/drawing/2014/main" id="{3B742DC2-4907-49AE-84AA-75CBD18444A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46"/>
          <a:stretch/>
        </p:blipFill>
        <p:spPr>
          <a:xfrm>
            <a:off x="3290697" y="1943669"/>
            <a:ext cx="2749098" cy="1920960"/>
          </a:xfrm>
          <a:prstGeom prst="rect">
            <a:avLst/>
          </a:prstGeom>
        </p:spPr>
      </p:pic>
    </p:spTree>
    <p:extLst>
      <p:ext uri="{BB962C8B-B14F-4D97-AF65-F5344CB8AC3E}">
        <p14:creationId xmlns:p14="http://schemas.microsoft.com/office/powerpoint/2010/main" val="4016146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ソサエティ</a:t>
            </a:r>
            <a:r>
              <a:rPr lang="en-US" altLang="ja-JP" sz="2800" dirty="0">
                <a:solidFill>
                  <a:srgbClr val="002060"/>
                </a:solidFill>
              </a:rPr>
              <a:t>5.0</a:t>
            </a:r>
            <a:r>
              <a:rPr lang="ja-JP" altLang="en-US" sz="2800" dirty="0">
                <a:solidFill>
                  <a:srgbClr val="002060"/>
                </a:solidFill>
              </a:rPr>
              <a:t>とは</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568952" cy="4993403"/>
          </a:xfrm>
        </p:spPr>
        <p:txBody>
          <a:bodyPr>
            <a:normAutofit/>
          </a:bodyPr>
          <a:lstStyle/>
          <a:p>
            <a:pPr>
              <a:buClr>
                <a:srgbClr val="0070C0"/>
              </a:buClr>
              <a:buFont typeface="Wingdings" panose="05000000000000000000" pitchFamily="2" charset="2"/>
              <a:buChar char="l"/>
            </a:pPr>
            <a:r>
              <a:rPr lang="ja-JP" altLang="en-US" sz="2000" dirty="0"/>
              <a:t>サイバー空間（仮想空間）とフィジカル空間（現実空間）を高度に</a:t>
            </a:r>
            <a:br>
              <a:rPr lang="en-US" altLang="ja-JP" sz="2000" dirty="0"/>
            </a:br>
            <a:r>
              <a:rPr lang="ja-JP" altLang="en-US" sz="2000" dirty="0"/>
              <a:t>融合させたシステムにより、経済発展と社会的課題の解決を両立する、人間中心の社会（</a:t>
            </a:r>
            <a:r>
              <a:rPr lang="en-US" altLang="ja-JP" sz="2000" dirty="0"/>
              <a:t>Society</a:t>
            </a:r>
            <a:r>
              <a:rPr lang="ja-JP" altLang="en-US" sz="2000" dirty="0"/>
              <a:t>）</a:t>
            </a:r>
          </a:p>
          <a:p>
            <a:pPr marL="0" indent="0">
              <a:buClr>
                <a:srgbClr val="0070C0"/>
              </a:buClr>
              <a:buNone/>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marL="0" indent="0">
              <a:buClr>
                <a:srgbClr val="0070C0"/>
              </a:buClr>
              <a:buNone/>
            </a:pPr>
            <a:br>
              <a:rPr lang="en-US" altLang="ja-JP" sz="2000" dirty="0"/>
            </a:br>
            <a:endParaRPr lang="ja-JP" altLang="en-US" sz="16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1-4. IoT</a:t>
            </a:r>
            <a:r>
              <a:rPr lang="ja-JP" altLang="en-US" sz="1400" dirty="0">
                <a:solidFill>
                  <a:schemeClr val="tx1">
                    <a:lumMod val="75000"/>
                    <a:lumOff val="25000"/>
                  </a:schemeClr>
                </a:solidFill>
              </a:rPr>
              <a:t>の基礎</a:t>
            </a:r>
            <a:r>
              <a:rPr lang="ja-JP" altLang="en-US" sz="1400" dirty="0"/>
              <a:t>とソサエティ</a:t>
            </a:r>
            <a:r>
              <a:rPr lang="en-US" altLang="ja-JP" sz="1400" dirty="0"/>
              <a:t>5.0</a:t>
            </a:r>
            <a:r>
              <a:rPr lang="ja-JP" altLang="en-US" sz="1400" dirty="0">
                <a:solidFill>
                  <a:schemeClr val="tx1">
                    <a:lumMod val="75000"/>
                    <a:lumOff val="25000"/>
                  </a:schemeClr>
                </a:solidFill>
              </a:rPr>
              <a:t>（</a:t>
            </a:r>
            <a:r>
              <a:rPr lang="en-US" altLang="ja-JP" sz="1400" dirty="0">
                <a:solidFill>
                  <a:schemeClr val="tx1">
                    <a:lumMod val="75000"/>
                    <a:lumOff val="25000"/>
                  </a:schemeClr>
                </a:solidFill>
              </a:rPr>
              <a:t>9/11</a:t>
            </a:r>
            <a:r>
              <a:rPr lang="ja-JP" altLang="en-US" sz="1400" dirty="0">
                <a:solidFill>
                  <a:schemeClr val="tx1">
                    <a:lumMod val="75000"/>
                    <a:lumOff val="25000"/>
                  </a:schemeClr>
                </a:solidFill>
              </a:rPr>
              <a:t>）</a:t>
            </a:r>
          </a:p>
        </p:txBody>
      </p:sp>
      <p:pic>
        <p:nvPicPr>
          <p:cNvPr id="2050" name="Picture 2" descr="Society 5.0 説明図">
            <a:extLst>
              <a:ext uri="{FF2B5EF4-FFF2-40B4-BE49-F238E27FC236}">
                <a16:creationId xmlns:a16="http://schemas.microsoft.com/office/drawing/2014/main" id="{0050170A-8F33-4DB8-B453-BFA106E57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413" y="2305313"/>
            <a:ext cx="5850873" cy="40499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ociety 5.0">
            <a:extLst>
              <a:ext uri="{FF2B5EF4-FFF2-40B4-BE49-F238E27FC236}">
                <a16:creationId xmlns:a16="http://schemas.microsoft.com/office/drawing/2014/main" id="{2B88174D-3A4C-4D33-8DE8-9B8A3DC4B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906" y="3461400"/>
            <a:ext cx="2641476" cy="132073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017AE368-F3A8-45AD-B413-BD24E4361C2D}"/>
              </a:ext>
            </a:extLst>
          </p:cNvPr>
          <p:cNvSpPr/>
          <p:nvPr/>
        </p:nvSpPr>
        <p:spPr>
          <a:xfrm>
            <a:off x="311823" y="4869160"/>
            <a:ext cx="3540097" cy="738664"/>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狩猟社会、農耕社会、工業社会、</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情報社会（インダストリー</a:t>
            </a:r>
            <a:r>
              <a:rPr lang="en-US" altLang="ja-JP" sz="1400" dirty="0">
                <a:latin typeface="メイリオ" panose="020B0604030504040204" pitchFamily="50" charset="-128"/>
                <a:ea typeface="メイリオ" panose="020B0604030504040204" pitchFamily="50" charset="-128"/>
              </a:rPr>
              <a:t>4.0</a:t>
            </a:r>
            <a:r>
              <a:rPr lang="ja-JP" altLang="en-US" sz="1400" dirty="0">
                <a:latin typeface="メイリオ" panose="020B0604030504040204" pitchFamily="50" charset="-128"/>
                <a:ea typeface="メイリオ" panose="020B0604030504040204" pitchFamily="50" charset="-128"/>
              </a:rPr>
              <a:t>）に続く、</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新たな社会を指すもの</a:t>
            </a:r>
          </a:p>
        </p:txBody>
      </p:sp>
    </p:spTree>
    <p:extLst>
      <p:ext uri="{BB962C8B-B14F-4D97-AF65-F5344CB8AC3E}">
        <p14:creationId xmlns:p14="http://schemas.microsoft.com/office/powerpoint/2010/main" val="2854534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dirty="0">
                <a:solidFill>
                  <a:srgbClr val="002060"/>
                </a:solidFill>
              </a:rPr>
              <a:t>Society 5.0</a:t>
            </a:r>
            <a:r>
              <a:rPr lang="ja-JP" altLang="en-US" sz="2800" dirty="0">
                <a:solidFill>
                  <a:srgbClr val="002060"/>
                </a:solidFill>
              </a:rPr>
              <a:t>で実現する社会</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dirty="0"/>
              <a:t>情報社会（</a:t>
            </a:r>
            <a:r>
              <a:rPr lang="en-US" altLang="ja-JP" sz="2000" dirty="0"/>
              <a:t>4.0</a:t>
            </a:r>
            <a:r>
              <a:rPr lang="ja-JP" altLang="en-US" sz="2000" dirty="0"/>
              <a:t>）では知識や情報が十分共有されなかった</a:t>
            </a:r>
            <a:br>
              <a:rPr lang="en-US" altLang="ja-JP" sz="2000" dirty="0"/>
            </a:br>
            <a:r>
              <a:rPr lang="ja-JP" altLang="en-US" sz="2000" dirty="0"/>
              <a:t>⇒ あふれる情報から必要な情報を見つけて分析する作業が負担</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1-4. IoT</a:t>
            </a:r>
            <a:r>
              <a:rPr lang="ja-JP" altLang="en-US" sz="1400" dirty="0">
                <a:solidFill>
                  <a:schemeClr val="tx1">
                    <a:lumMod val="75000"/>
                    <a:lumOff val="25000"/>
                  </a:schemeClr>
                </a:solidFill>
              </a:rPr>
              <a:t>の基礎</a:t>
            </a:r>
            <a:r>
              <a:rPr lang="ja-JP" altLang="en-US" sz="1400" dirty="0"/>
              <a:t>とソサエティ</a:t>
            </a:r>
            <a:r>
              <a:rPr lang="en-US" altLang="ja-JP" sz="1400" dirty="0"/>
              <a:t>5.0</a:t>
            </a:r>
            <a:endParaRPr lang="ja-JP" altLang="en-US" sz="1400" dirty="0">
              <a:solidFill>
                <a:schemeClr val="tx1">
                  <a:lumMod val="75000"/>
                  <a:lumOff val="25000"/>
                </a:schemeClr>
              </a:solidFill>
            </a:endParaRPr>
          </a:p>
        </p:txBody>
      </p:sp>
      <p:pic>
        <p:nvPicPr>
          <p:cNvPr id="9" name="図 8">
            <a:extLst>
              <a:ext uri="{FF2B5EF4-FFF2-40B4-BE49-F238E27FC236}">
                <a16:creationId xmlns:a16="http://schemas.microsoft.com/office/drawing/2014/main" id="{7149126A-CBB5-43D5-BD12-BF83AEDF8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937" y="2161627"/>
            <a:ext cx="5848115" cy="3518006"/>
          </a:xfrm>
          <a:prstGeom prst="rect">
            <a:avLst/>
          </a:prstGeom>
        </p:spPr>
      </p:pic>
      <p:sp>
        <p:nvSpPr>
          <p:cNvPr id="10" name="コンテンツ プレースホルダー 3">
            <a:extLst>
              <a:ext uri="{FF2B5EF4-FFF2-40B4-BE49-F238E27FC236}">
                <a16:creationId xmlns:a16="http://schemas.microsoft.com/office/drawing/2014/main" id="{E2E3BBA0-BEF7-4E6A-AF8F-5B3405BB53A3}"/>
              </a:ext>
            </a:extLst>
          </p:cNvPr>
          <p:cNvSpPr txBox="1">
            <a:spLocks/>
          </p:cNvSpPr>
          <p:nvPr/>
        </p:nvSpPr>
        <p:spPr>
          <a:xfrm>
            <a:off x="456435" y="5805264"/>
            <a:ext cx="8568952" cy="8107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buClr>
                <a:srgbClr val="0070C0"/>
              </a:buClr>
              <a:buFont typeface="Wingdings" panose="05000000000000000000" pitchFamily="2" charset="2"/>
              <a:buChar char="l"/>
            </a:pPr>
            <a:r>
              <a:rPr lang="en-US" altLang="ja-JP" sz="2000" dirty="0"/>
              <a:t>Society</a:t>
            </a:r>
            <a:r>
              <a:rPr lang="ja-JP" altLang="en-US" sz="2000" dirty="0"/>
              <a:t> </a:t>
            </a:r>
            <a:r>
              <a:rPr lang="en-US" altLang="ja-JP" sz="2000" dirty="0"/>
              <a:t>5.0</a:t>
            </a:r>
            <a:r>
              <a:rPr lang="ja-JP" altLang="en-US" sz="2000" dirty="0"/>
              <a:t>では、</a:t>
            </a:r>
            <a:r>
              <a:rPr lang="en-US" altLang="ja-JP" sz="2000" dirty="0"/>
              <a:t>IoT</a:t>
            </a:r>
            <a:r>
              <a:rPr lang="ja-JP" altLang="en-US" sz="2000" dirty="0"/>
              <a:t>で全ての人とモノがつながり知識や情報が共有</a:t>
            </a:r>
            <a:br>
              <a:rPr lang="en-US" altLang="ja-JP" sz="2000" dirty="0"/>
            </a:br>
            <a:r>
              <a:rPr lang="ja-JP" altLang="en-US" sz="2000" dirty="0"/>
              <a:t>⇒ 新たな価値を生み出し、課題や困難を克服</a:t>
            </a:r>
          </a:p>
        </p:txBody>
      </p:sp>
    </p:spTree>
    <p:extLst>
      <p:ext uri="{BB962C8B-B14F-4D97-AF65-F5344CB8AC3E}">
        <p14:creationId xmlns:p14="http://schemas.microsoft.com/office/powerpoint/2010/main" val="150736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dirty="0">
                <a:solidFill>
                  <a:srgbClr val="002060"/>
                </a:solidFill>
              </a:rPr>
              <a:t>IoT</a:t>
            </a:r>
            <a:r>
              <a:rPr lang="ja-JP" altLang="en-US" sz="2800" dirty="0">
                <a:solidFill>
                  <a:srgbClr val="002060"/>
                </a:solidFill>
              </a:rPr>
              <a:t>とセキュリティ</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1-4. IoT</a:t>
            </a:r>
            <a:r>
              <a:rPr lang="ja-JP" altLang="en-US" sz="1400" dirty="0">
                <a:solidFill>
                  <a:schemeClr val="tx1">
                    <a:lumMod val="75000"/>
                    <a:lumOff val="25000"/>
                  </a:schemeClr>
                </a:solidFill>
              </a:rPr>
              <a:t>の基礎</a:t>
            </a:r>
            <a:r>
              <a:rPr lang="ja-JP" altLang="en-US" sz="1400" dirty="0"/>
              <a:t>とソサエティ</a:t>
            </a:r>
            <a:r>
              <a:rPr lang="en-US" altLang="ja-JP" sz="1400" dirty="0"/>
              <a:t>5.0</a:t>
            </a:r>
            <a:endParaRPr lang="ja-JP" altLang="en-US" sz="1400" dirty="0">
              <a:solidFill>
                <a:schemeClr val="tx1">
                  <a:lumMod val="75000"/>
                  <a:lumOff val="25000"/>
                </a:schemeClr>
              </a:solidFill>
            </a:endParaRPr>
          </a:p>
        </p:txBody>
      </p:sp>
      <p:sp>
        <p:nvSpPr>
          <p:cNvPr id="9" name="コンテンツ プレースホルダー 3">
            <a:extLst>
              <a:ext uri="{FF2B5EF4-FFF2-40B4-BE49-F238E27FC236}">
                <a16:creationId xmlns:a16="http://schemas.microsoft.com/office/drawing/2014/main" id="{568434B8-0D9C-4BA3-B3D0-54AD2EC6A1CA}"/>
              </a:ext>
            </a:extLst>
          </p:cNvPr>
          <p:cNvSpPr>
            <a:spLocks noGrp="1"/>
          </p:cNvSpPr>
          <p:nvPr>
            <p:ph sz="quarter" idx="13"/>
          </p:nvPr>
        </p:nvSpPr>
        <p:spPr>
          <a:xfrm>
            <a:off x="451365" y="1361812"/>
            <a:ext cx="8369106" cy="5235540"/>
          </a:xfrm>
        </p:spPr>
        <p:txBody>
          <a:bodyPr>
            <a:normAutofit/>
          </a:bodyPr>
          <a:lstStyle/>
          <a:p>
            <a:pPr>
              <a:buClr>
                <a:srgbClr val="0070C0"/>
              </a:buClr>
              <a:buFont typeface="Wingdings" panose="05000000000000000000" pitchFamily="2" charset="2"/>
              <a:buChar char="l"/>
            </a:pPr>
            <a:r>
              <a:rPr lang="ja-JP" altLang="en-US" sz="2000" b="1" dirty="0"/>
              <a:t>モノのインターネット（</a:t>
            </a:r>
            <a:r>
              <a:rPr lang="en-US" altLang="ja-JP" sz="2000" b="1" dirty="0"/>
              <a:t>IoT</a:t>
            </a:r>
            <a:r>
              <a:rPr lang="ja-JP" altLang="en-US" sz="2000" b="1" dirty="0"/>
              <a:t>）</a:t>
            </a:r>
            <a:r>
              <a:rPr lang="en-US" altLang="ja-JP" sz="2000" b="1" dirty="0"/>
              <a:t> </a:t>
            </a:r>
            <a:br>
              <a:rPr lang="en-US" altLang="ja-JP" sz="2400" dirty="0"/>
            </a:br>
            <a:r>
              <a:rPr lang="ja-JP" altLang="en-US" sz="1800" dirty="0"/>
              <a:t>インターネットに接続される機器の数は年々増加</a:t>
            </a:r>
            <a:br>
              <a:rPr lang="en-US" altLang="ja-JP" sz="1800" dirty="0"/>
            </a:br>
            <a:r>
              <a:rPr lang="en-US" altLang="ja-JP" sz="1800" dirty="0"/>
              <a:t>2023</a:t>
            </a:r>
            <a:r>
              <a:rPr lang="ja-JP" altLang="en-US" sz="1800" dirty="0"/>
              <a:t>年には</a:t>
            </a:r>
            <a:r>
              <a:rPr lang="en-US" altLang="ja-JP" sz="1800" u="sng" dirty="0">
                <a:solidFill>
                  <a:srgbClr val="C00000"/>
                </a:solidFill>
              </a:rPr>
              <a:t>340</a:t>
            </a:r>
            <a:r>
              <a:rPr lang="ja-JP" altLang="en-US" sz="1800" u="sng" dirty="0">
                <a:solidFill>
                  <a:srgbClr val="C00000"/>
                </a:solidFill>
              </a:rPr>
              <a:t>億を超える様々な「モノ」がつながる</a:t>
            </a:r>
            <a:r>
              <a:rPr lang="ja-JP" altLang="en-US" sz="1800" dirty="0">
                <a:solidFill>
                  <a:schemeClr val="bg1">
                    <a:lumMod val="50000"/>
                  </a:schemeClr>
                </a:solidFill>
              </a:rPr>
              <a:t>　</a:t>
            </a:r>
            <a:endParaRPr lang="en-US" altLang="ja-JP" sz="1800" dirty="0">
              <a:solidFill>
                <a:schemeClr val="bg1">
                  <a:lumMod val="50000"/>
                </a:schemeClr>
              </a:solidFill>
            </a:endParaRPr>
          </a:p>
          <a:p>
            <a:pPr marL="0" indent="0">
              <a:buClr>
                <a:srgbClr val="0070C0"/>
              </a:buClr>
              <a:buNone/>
            </a:pPr>
            <a:endParaRPr lang="en-US" altLang="ja-JP" sz="1800" u="sng" dirty="0">
              <a:solidFill>
                <a:srgbClr val="C00000"/>
              </a:solidFill>
            </a:endParaRPr>
          </a:p>
          <a:p>
            <a:pPr marL="0" indent="0">
              <a:buClr>
                <a:srgbClr val="0070C0"/>
              </a:buClr>
              <a:buNone/>
            </a:pPr>
            <a:r>
              <a:rPr lang="ja-JP" altLang="en-US" sz="2000" b="1" dirty="0"/>
              <a:t>　</a:t>
            </a:r>
            <a:r>
              <a:rPr lang="ja-JP" altLang="en-US" sz="1800" b="1" dirty="0"/>
              <a:t>これら「モノ」の情報が収集・分析・フィードバックされ様々な形で活用</a:t>
            </a:r>
            <a:br>
              <a:rPr lang="en-US" altLang="ja-JP" sz="1800" dirty="0"/>
            </a:br>
            <a:r>
              <a:rPr lang="ja-JP" altLang="en-US" sz="1800" dirty="0"/>
              <a:t> 　⇒ </a:t>
            </a:r>
            <a:r>
              <a:rPr lang="en-US" altLang="ja-JP" sz="1800" dirty="0"/>
              <a:t>IoT</a:t>
            </a:r>
            <a:r>
              <a:rPr lang="ja-JP" altLang="en-US" sz="1800" dirty="0"/>
              <a:t>機器は、インターネットなどのネットワークと接続し、</a:t>
            </a:r>
            <a:br>
              <a:rPr lang="en-US" altLang="ja-JP" sz="1800" dirty="0"/>
            </a:br>
            <a:r>
              <a:rPr lang="ja-JP" altLang="en-US" sz="1800" dirty="0"/>
              <a:t> 　　 プライバシーを含めた情報をクラウド等の外部とやり取りする</a:t>
            </a:r>
            <a:br>
              <a:rPr lang="en-US" altLang="ja-JP" sz="1800" dirty="0"/>
            </a:br>
            <a:r>
              <a:rPr lang="ja-JP" altLang="en-US" sz="1800" dirty="0"/>
              <a:t>     　</a:t>
            </a:r>
            <a:r>
              <a:rPr lang="ja-JP" altLang="en-US" sz="1800" b="1" dirty="0">
                <a:solidFill>
                  <a:srgbClr val="C00000"/>
                </a:solidFill>
              </a:rPr>
              <a:t>適切なセキュリティ対策が必須</a:t>
            </a:r>
            <a:endParaRPr lang="en-US" altLang="ja-JP" sz="2000" dirty="0"/>
          </a:p>
        </p:txBody>
      </p:sp>
      <p:pic>
        <p:nvPicPr>
          <p:cNvPr id="12" name="Picture 2" descr="10大脅威2018">
            <a:extLst>
              <a:ext uri="{FF2B5EF4-FFF2-40B4-BE49-F238E27FC236}">
                <a16:creationId xmlns:a16="http://schemas.microsoft.com/office/drawing/2014/main" id="{EC3DC1DD-81B0-4B0A-9702-F072540257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4004232"/>
            <a:ext cx="3520221" cy="19713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大脅威2018">
            <a:extLst>
              <a:ext uri="{FF2B5EF4-FFF2-40B4-BE49-F238E27FC236}">
                <a16:creationId xmlns:a16="http://schemas.microsoft.com/office/drawing/2014/main" id="{95DFFD46-5F5A-475B-B149-74CCDAFE6D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4004232"/>
            <a:ext cx="3344716" cy="187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11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制御システムのオープン化と普及①</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en-US" altLang="ja-JP" sz="2000" dirty="0"/>
              <a:t>IoT</a:t>
            </a:r>
            <a:r>
              <a:rPr lang="ja-JP" altLang="en-US" sz="2000" dirty="0"/>
              <a:t>デバイスの急速な普及（</a:t>
            </a:r>
            <a:r>
              <a:rPr lang="zh-TW" altLang="en-US" sz="2000" dirty="0"/>
              <a:t>総務省</a:t>
            </a:r>
            <a:r>
              <a:rPr lang="ja-JP" altLang="en-US" sz="2000" dirty="0"/>
              <a:t> </a:t>
            </a:r>
            <a:r>
              <a:rPr lang="zh-TW" altLang="en-US" sz="2000" dirty="0"/>
              <a:t>令和</a:t>
            </a:r>
            <a:r>
              <a:rPr lang="en-US" altLang="zh-TW" sz="2000" dirty="0"/>
              <a:t>2</a:t>
            </a:r>
            <a:r>
              <a:rPr lang="zh-TW" altLang="en-US" sz="2000" dirty="0"/>
              <a:t>年情報通信白書</a:t>
            </a:r>
            <a:r>
              <a:rPr lang="ja-JP" altLang="en-US" sz="2000" dirty="0"/>
              <a:t>より）</a:t>
            </a:r>
            <a:endParaRPr lang="en-US" altLang="ja-JP" sz="20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1-5. </a:t>
            </a:r>
            <a:r>
              <a:rPr lang="ja-JP" altLang="en-US" sz="1400" dirty="0">
                <a:solidFill>
                  <a:schemeClr val="tx1">
                    <a:lumMod val="75000"/>
                    <a:lumOff val="25000"/>
                  </a:schemeClr>
                </a:solidFill>
              </a:rPr>
              <a:t>制御システムのオープン化と課題</a:t>
            </a:r>
            <a:endParaRPr lang="en-US" altLang="ja-JP" sz="140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50FE54D4-7E79-4A6B-A0F4-EE52547F0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772816"/>
            <a:ext cx="5295900" cy="386715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C3D9039-FC04-495A-863B-7925CA4A700B}"/>
              </a:ext>
            </a:extLst>
          </p:cNvPr>
          <p:cNvSpPr txBox="1"/>
          <p:nvPr/>
        </p:nvSpPr>
        <p:spPr>
          <a:xfrm>
            <a:off x="0" y="5784036"/>
            <a:ext cx="8956240" cy="646331"/>
          </a:xfrm>
          <a:prstGeom prst="rect">
            <a:avLst/>
          </a:prstGeom>
          <a:noFill/>
        </p:spPr>
        <p:txBody>
          <a:bodyPr wrap="square">
            <a:spAutoFit/>
          </a:bodyPr>
          <a:lstStyle/>
          <a:p>
            <a:pPr algn="ctr"/>
            <a:r>
              <a:rPr kumimoji="1" lang="ja-JP" altLang="en-US" dirty="0">
                <a:latin typeface="メイリオ" panose="020B0604030504040204" pitchFamily="50" charset="-128"/>
                <a:ea typeface="メイリオ" panose="020B0604030504040204" pitchFamily="50" charset="-128"/>
              </a:rPr>
              <a:t>産業用途（工場、インフラ、物流）は、今後の高成長分野の</a:t>
            </a: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つ</a:t>
            </a:r>
            <a:endParaRPr kumimoji="1"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スマート工場やスマートシティなどの普及が見込まれる）</a:t>
            </a:r>
          </a:p>
        </p:txBody>
      </p:sp>
      <p:sp>
        <p:nvSpPr>
          <p:cNvPr id="3" name="正方形/長方形 2">
            <a:extLst>
              <a:ext uri="{FF2B5EF4-FFF2-40B4-BE49-F238E27FC236}">
                <a16:creationId xmlns:a16="http://schemas.microsoft.com/office/drawing/2014/main" id="{6F8177EE-049A-450C-84D7-6CA2FE777C16}"/>
              </a:ext>
            </a:extLst>
          </p:cNvPr>
          <p:cNvSpPr/>
          <p:nvPr/>
        </p:nvSpPr>
        <p:spPr>
          <a:xfrm>
            <a:off x="1524000" y="4902200"/>
            <a:ext cx="5435600" cy="203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8780BA16-2B08-4F48-86EE-3BA907BB4689}"/>
              </a:ext>
            </a:extLst>
          </p:cNvPr>
          <p:cNvSpPr/>
          <p:nvPr/>
        </p:nvSpPr>
        <p:spPr>
          <a:xfrm rot="15648286">
            <a:off x="4060747" y="258812"/>
            <a:ext cx="575919" cy="5651805"/>
          </a:xfrm>
          <a:prstGeom prst="triangle">
            <a:avLst>
              <a:gd name="adj" fmla="val 3693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7863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制御システムのオープン化と普及②</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世界の</a:t>
            </a:r>
            <a:r>
              <a:rPr lang="en-US" altLang="ja-JP" sz="2000" dirty="0"/>
              <a:t>IoT</a:t>
            </a:r>
            <a:r>
              <a:rPr lang="ja-JP" altLang="en-US" sz="2000" dirty="0"/>
              <a:t>デバイスの成長率（</a:t>
            </a:r>
            <a:r>
              <a:rPr lang="zh-TW" altLang="en-US" sz="2000" dirty="0"/>
              <a:t>総務省</a:t>
            </a:r>
            <a:r>
              <a:rPr lang="ja-JP" altLang="en-US" sz="2000" dirty="0"/>
              <a:t> </a:t>
            </a:r>
            <a:r>
              <a:rPr lang="zh-TW" altLang="en-US" sz="2000" dirty="0"/>
              <a:t>令和</a:t>
            </a:r>
            <a:r>
              <a:rPr lang="en-US" altLang="zh-TW" sz="2000" dirty="0"/>
              <a:t>2</a:t>
            </a:r>
            <a:r>
              <a:rPr lang="zh-TW" altLang="en-US" sz="2000" dirty="0"/>
              <a:t>年情報通信白書</a:t>
            </a:r>
            <a:r>
              <a:rPr lang="ja-JP" altLang="en-US" sz="2000" dirty="0"/>
              <a:t>より）</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1-5. </a:t>
            </a:r>
            <a:r>
              <a:rPr lang="ja-JP" altLang="en-US" sz="1400" dirty="0">
                <a:solidFill>
                  <a:schemeClr val="tx1">
                    <a:lumMod val="75000"/>
                    <a:lumOff val="25000"/>
                  </a:schemeClr>
                </a:solidFill>
              </a:rPr>
              <a:t>制御システムのオープン化と課題</a:t>
            </a:r>
            <a:endParaRPr lang="en-US" altLang="ja-JP" sz="1400" dirty="0">
              <a:solidFill>
                <a:schemeClr val="tx1">
                  <a:lumMod val="75000"/>
                  <a:lumOff val="25000"/>
                </a:schemeClr>
              </a:solidFill>
            </a:endParaRPr>
          </a:p>
        </p:txBody>
      </p:sp>
      <p:pic>
        <p:nvPicPr>
          <p:cNvPr id="2050" name="Picture 2">
            <a:extLst>
              <a:ext uri="{FF2B5EF4-FFF2-40B4-BE49-F238E27FC236}">
                <a16:creationId xmlns:a16="http://schemas.microsoft.com/office/drawing/2014/main" id="{9245E1F4-8CCE-4AF8-A1B1-9D8A5CCC6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060848"/>
            <a:ext cx="4825067" cy="305235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1430B53C-7CD2-4EAB-B86F-59EBFD4795F1}"/>
              </a:ext>
            </a:extLst>
          </p:cNvPr>
          <p:cNvSpPr txBox="1"/>
          <p:nvPr/>
        </p:nvSpPr>
        <p:spPr>
          <a:xfrm>
            <a:off x="5408939" y="2798239"/>
            <a:ext cx="3552970" cy="923330"/>
          </a:xfrm>
          <a:prstGeom prst="rect">
            <a:avLst/>
          </a:prstGeom>
          <a:noFill/>
        </p:spPr>
        <p:txBody>
          <a:bodyPr wrap="square">
            <a:spAutoFit/>
          </a:bodyPr>
          <a:lstStyle/>
          <a:p>
            <a:pPr algn="ctr"/>
            <a:r>
              <a:rPr kumimoji="1" lang="en-US" altLang="ja-JP" dirty="0">
                <a:latin typeface="メイリオ" panose="020B0604030504040204" pitchFamily="50" charset="-128"/>
                <a:ea typeface="メイリオ" panose="020B0604030504040204" pitchFamily="50" charset="-128"/>
              </a:rPr>
              <a:t>IoT</a:t>
            </a: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Internet</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of</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Things</a:t>
            </a:r>
            <a:r>
              <a:rPr lang="ja-JP" altLang="en-US" dirty="0">
                <a:latin typeface="メイリオ" panose="020B0604030504040204" pitchFamily="50" charset="-128"/>
                <a:ea typeface="メイリオ" panose="020B0604030504040204" pitchFamily="50" charset="-128"/>
              </a:rPr>
              <a:t>）の</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産業用</a:t>
            </a:r>
            <a:r>
              <a:rPr lang="en-US" altLang="ja-JP" dirty="0">
                <a:latin typeface="メイリオ" panose="020B0604030504040204" pitchFamily="50" charset="-128"/>
                <a:ea typeface="メイリオ" panose="020B0604030504040204" pitchFamily="50" charset="-128"/>
              </a:rPr>
              <a:t>IoT</a:t>
            </a:r>
            <a:r>
              <a:rPr lang="ja-JP" altLang="en-US" dirty="0">
                <a:latin typeface="メイリオ" panose="020B0604030504040204" pitchFamily="50" charset="-128"/>
                <a:ea typeface="メイリオ" panose="020B0604030504040204" pitchFamily="50" charset="-128"/>
              </a:rPr>
              <a:t>が活用されている</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Industry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IoT</a:t>
            </a:r>
            <a:r>
              <a:rPr lang="ja-JP" altLang="en-US" dirty="0">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IIoT</a:t>
            </a:r>
            <a:r>
              <a:rPr lang="ja-JP" altLang="en-US"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CCD919A-B530-43E6-9079-9D5271923EFF}"/>
              </a:ext>
            </a:extLst>
          </p:cNvPr>
          <p:cNvSpPr txBox="1"/>
          <p:nvPr/>
        </p:nvSpPr>
        <p:spPr>
          <a:xfrm>
            <a:off x="453945" y="5445215"/>
            <a:ext cx="8956240" cy="923330"/>
          </a:xfrm>
          <a:prstGeom prst="rect">
            <a:avLst/>
          </a:prstGeom>
          <a:noFill/>
        </p:spPr>
        <p:txBody>
          <a:bodyPr wrap="square">
            <a:spAutoFit/>
          </a:bodyPr>
          <a:lstStyle/>
          <a:p>
            <a:r>
              <a:rPr kumimoji="1" lang="ja-JP" altLang="en-US" dirty="0">
                <a:latin typeface="メイリオ" panose="020B0604030504040204" pitchFamily="50" charset="-128"/>
                <a:ea typeface="メイリオ" panose="020B0604030504040204" pitchFamily="50" charset="-128"/>
              </a:rPr>
              <a:t>・</a:t>
            </a:r>
            <a:r>
              <a:rPr kumimoji="1" lang="ja-JP" altLang="en-US" dirty="0">
                <a:solidFill>
                  <a:srgbClr val="FF0000"/>
                </a:solidFill>
                <a:latin typeface="メイリオ" panose="020B0604030504040204" pitchFamily="50" charset="-128"/>
                <a:ea typeface="メイリオ" panose="020B0604030504040204" pitchFamily="50" charset="-128"/>
              </a:rPr>
              <a:t>工場の設備にセンサを取り付けて稼働状況を見える化（生産性向上）</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kumimoji="1" lang="ja-JP" altLang="en-US" dirty="0">
                <a:solidFill>
                  <a:srgbClr val="0070C0"/>
                </a:solidFill>
                <a:latin typeface="メイリオ" panose="020B0604030504040204" pitchFamily="50" charset="-128"/>
                <a:ea typeface="メイリオ" panose="020B0604030504040204" pitchFamily="50" charset="-128"/>
              </a:rPr>
              <a:t>稼働データを分析して故障を予知（突然の機械の故障を防ぐ）</a:t>
            </a:r>
            <a:endParaRPr kumimoji="1" lang="en-US" altLang="ja-JP" dirty="0">
              <a:solidFill>
                <a:srgbClr val="0070C0"/>
              </a:solidFill>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a:t>
            </a:r>
            <a:r>
              <a:rPr kumimoji="1" lang="ja-JP" altLang="en-US" dirty="0">
                <a:solidFill>
                  <a:srgbClr val="006600"/>
                </a:solidFill>
                <a:latin typeface="メイリオ" panose="020B0604030504040204" pitchFamily="50" charset="-128"/>
                <a:ea typeface="メイリオ" panose="020B0604030504040204" pitchFamily="50" charset="-128"/>
              </a:rPr>
              <a:t>データの解析結果を使って機械の自動制御を行う　</a:t>
            </a:r>
            <a:r>
              <a:rPr kumimoji="1" lang="ja-JP" altLang="en-US" dirty="0">
                <a:latin typeface="メイリオ" panose="020B0604030504040204" pitchFamily="50" charset="-128"/>
                <a:ea typeface="メイリオ" panose="020B0604030504040204" pitchFamily="50" charset="-128"/>
              </a:rPr>
              <a:t>などの活用がされている</a:t>
            </a:r>
          </a:p>
        </p:txBody>
      </p:sp>
      <p:sp>
        <p:nvSpPr>
          <p:cNvPr id="3" name="楕円 2">
            <a:extLst>
              <a:ext uri="{FF2B5EF4-FFF2-40B4-BE49-F238E27FC236}">
                <a16:creationId xmlns:a16="http://schemas.microsoft.com/office/drawing/2014/main" id="{3586C863-B89F-4660-847E-E731EC004100}"/>
              </a:ext>
            </a:extLst>
          </p:cNvPr>
          <p:cNvSpPr/>
          <p:nvPr/>
        </p:nvSpPr>
        <p:spPr>
          <a:xfrm>
            <a:off x="2483768" y="2497944"/>
            <a:ext cx="1368152" cy="426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40147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2" descr="インターネットのマーク">
            <a:extLst>
              <a:ext uri="{FF2B5EF4-FFF2-40B4-BE49-F238E27FC236}">
                <a16:creationId xmlns:a16="http://schemas.microsoft.com/office/drawing/2014/main" id="{B7E804BD-853C-48C2-BED4-157003FDFD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3031" y="3286152"/>
            <a:ext cx="646536" cy="646536"/>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オープン化のメリットとデメリット</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dirty="0"/>
              <a:t>第</a:t>
            </a:r>
            <a:r>
              <a:rPr lang="en-US" altLang="ja-JP" dirty="0"/>
              <a:t>1</a:t>
            </a:r>
            <a:r>
              <a:rPr lang="ja-JP" altLang="en-US" dirty="0"/>
              <a:t>部　制御セキュリティとネットワークの基礎  </a:t>
            </a:r>
            <a:r>
              <a:rPr lang="en-US" altLang="ja-JP" dirty="0"/>
              <a:t>–  </a:t>
            </a:r>
            <a:r>
              <a:rPr lang="ja-JP" altLang="en-US" dirty="0"/>
              <a:t>制御セキュリティ教材</a:t>
            </a:r>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利便性向上・コストダウンはできたがセキュリティに課題</a:t>
            </a:r>
            <a:br>
              <a:rPr lang="en-US" altLang="ja-JP" sz="2000" dirty="0"/>
            </a:br>
            <a:endParaRPr lang="en-US" altLang="ja-JP" sz="20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1-5. </a:t>
            </a:r>
            <a:r>
              <a:rPr lang="ja-JP" altLang="en-US" sz="1400" dirty="0">
                <a:solidFill>
                  <a:schemeClr val="tx1">
                    <a:lumMod val="75000"/>
                    <a:lumOff val="25000"/>
                  </a:schemeClr>
                </a:solidFill>
              </a:rPr>
              <a:t>制御システムのオープン化と課題</a:t>
            </a:r>
            <a:endParaRPr lang="en-US" altLang="ja-JP" sz="1400" dirty="0">
              <a:solidFill>
                <a:schemeClr val="tx1">
                  <a:lumMod val="75000"/>
                  <a:lumOff val="25000"/>
                </a:schemeClr>
              </a:solidFill>
            </a:endParaRPr>
          </a:p>
        </p:txBody>
      </p:sp>
      <p:sp>
        <p:nvSpPr>
          <p:cNvPr id="9" name="テキスト ボックス 8">
            <a:extLst>
              <a:ext uri="{FF2B5EF4-FFF2-40B4-BE49-F238E27FC236}">
                <a16:creationId xmlns:a16="http://schemas.microsoft.com/office/drawing/2014/main" id="{14BB04F6-FDAB-46CD-95A0-88C6B4F306F6}"/>
              </a:ext>
            </a:extLst>
          </p:cNvPr>
          <p:cNvSpPr txBox="1"/>
          <p:nvPr/>
        </p:nvSpPr>
        <p:spPr>
          <a:xfrm>
            <a:off x="251519" y="4920358"/>
            <a:ext cx="4641099" cy="1200329"/>
          </a:xfrm>
          <a:prstGeom prst="rect">
            <a:avLst/>
          </a:prstGeom>
          <a:noFill/>
        </p:spPr>
        <p:txBody>
          <a:bodyPr wrap="square">
            <a:spAutoFit/>
          </a:bodyPr>
          <a:lstStyle/>
          <a:p>
            <a:pPr algn="ctr"/>
            <a:r>
              <a:rPr kumimoji="1" lang="ja-JP" altLang="en-US" b="1" dirty="0">
                <a:latin typeface="メイリオ" panose="020B0604030504040204" pitchFamily="50" charset="-128"/>
                <a:ea typeface="メイリオ" panose="020B0604030504040204" pitchFamily="50" charset="-128"/>
              </a:rPr>
              <a:t>メリット</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生産・保守における</a:t>
            </a:r>
            <a:r>
              <a:rPr kumimoji="1" lang="ja-JP" altLang="en-US" dirty="0">
                <a:solidFill>
                  <a:srgbClr val="FF0000"/>
                </a:solidFill>
                <a:latin typeface="メイリオ" panose="020B0604030504040204" pitchFamily="50" charset="-128"/>
                <a:ea typeface="メイリオ" panose="020B0604030504040204" pitchFamily="50" charset="-128"/>
              </a:rPr>
              <a:t>利便性の向上</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a:t>
            </a:r>
            <a:r>
              <a:rPr lang="ja-JP" altLang="en-US" dirty="0">
                <a:solidFill>
                  <a:srgbClr val="006600"/>
                </a:solidFill>
                <a:latin typeface="メイリオ" panose="020B0604030504040204" pitchFamily="50" charset="-128"/>
                <a:ea typeface="メイリオ" panose="020B0604030504040204" pitchFamily="50" charset="-128"/>
              </a:rPr>
              <a:t>インターネット経由のアクセス</a:t>
            </a:r>
            <a:r>
              <a:rPr lang="ja-JP" altLang="en-US" dirty="0">
                <a:latin typeface="メイリオ" panose="020B0604030504040204" pitchFamily="50" charset="-128"/>
                <a:ea typeface="メイリオ" panose="020B0604030504040204" pitchFamily="50" charset="-128"/>
              </a:rPr>
              <a:t>等）</a:t>
            </a:r>
            <a:endParaRPr kumimoji="1"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標準化におけるコストダウン</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7F392E77-663D-4082-A7FB-7361B14A98BA}"/>
              </a:ext>
            </a:extLst>
          </p:cNvPr>
          <p:cNvSpPr txBox="1"/>
          <p:nvPr/>
        </p:nvSpPr>
        <p:spPr>
          <a:xfrm>
            <a:off x="4368353" y="4924881"/>
            <a:ext cx="4557166" cy="1200329"/>
          </a:xfrm>
          <a:prstGeom prst="rect">
            <a:avLst/>
          </a:prstGeom>
          <a:noFill/>
        </p:spPr>
        <p:txBody>
          <a:bodyPr wrap="square">
            <a:spAutoFit/>
          </a:bodyPr>
          <a:lstStyle/>
          <a:p>
            <a:pPr algn="ctr"/>
            <a:r>
              <a:rPr kumimoji="1" lang="ja-JP" altLang="en-US" b="1" dirty="0">
                <a:latin typeface="メイリオ" panose="020B0604030504040204" pitchFamily="50" charset="-128"/>
                <a:ea typeface="メイリオ" panose="020B0604030504040204" pitchFamily="50" charset="-128"/>
              </a:rPr>
              <a:t>デメリット</a:t>
            </a:r>
            <a:endParaRPr kumimoji="1" lang="en-US" altLang="ja-JP" b="1"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ウイルスや不正プログラムの影響を</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受けやすくなる</a:t>
            </a:r>
            <a:r>
              <a:rPr kumimoji="1" lang="ja-JP" altLang="en-US" dirty="0">
                <a:latin typeface="メイリオ" panose="020B0604030504040204" pitchFamily="50" charset="-128"/>
                <a:ea typeface="メイリオ" panose="020B0604030504040204" pitchFamily="50" charset="-128"/>
              </a:rPr>
              <a:t>（</a:t>
            </a:r>
            <a:r>
              <a:rPr kumimoji="1" lang="ja-JP" altLang="en-US" dirty="0">
                <a:solidFill>
                  <a:srgbClr val="FF0000"/>
                </a:solidFill>
                <a:latin typeface="メイリオ" panose="020B0604030504040204" pitchFamily="50" charset="-128"/>
                <a:ea typeface="メイリオ" panose="020B0604030504040204" pitchFamily="50" charset="-128"/>
              </a:rPr>
              <a:t>外部からの</a:t>
            </a:r>
            <a:endParaRPr kumimoji="1" lang="en-US" altLang="ja-JP" dirty="0">
              <a:solidFill>
                <a:srgbClr val="FF0000"/>
              </a:solidFill>
              <a:latin typeface="メイリオ" panose="020B0604030504040204" pitchFamily="50" charset="-128"/>
              <a:ea typeface="メイリオ" panose="020B0604030504040204" pitchFamily="50" charset="-128"/>
            </a:endParaRPr>
          </a:p>
          <a:p>
            <a:pPr algn="ctr"/>
            <a:r>
              <a:rPr kumimoji="1" lang="ja-JP" altLang="en-US" dirty="0">
                <a:solidFill>
                  <a:srgbClr val="FF0000"/>
                </a:solidFill>
                <a:latin typeface="メイリオ" panose="020B0604030504040204" pitchFamily="50" charset="-128"/>
                <a:ea typeface="メイリオ" panose="020B0604030504040204" pitchFamily="50" charset="-128"/>
              </a:rPr>
              <a:t>不正アクセス、脆弱性を突いた攻撃</a:t>
            </a:r>
            <a:r>
              <a:rPr kumimoji="1" lang="ja-JP" altLang="en-US" dirty="0">
                <a:latin typeface="メイリオ" panose="020B0604030504040204" pitchFamily="50" charset="-128"/>
                <a:ea typeface="メイリオ" panose="020B0604030504040204" pitchFamily="50" charset="-128"/>
              </a:rPr>
              <a:t>）</a:t>
            </a:r>
            <a:endParaRPr kumimoji="1" lang="en-US" altLang="ja-JP" dirty="0">
              <a:latin typeface="メイリオ" panose="020B0604030504040204" pitchFamily="50" charset="-128"/>
              <a:ea typeface="メイリオ" panose="020B0604030504040204" pitchFamily="50" charset="-128"/>
            </a:endParaRPr>
          </a:p>
        </p:txBody>
      </p:sp>
      <p:grpSp>
        <p:nvGrpSpPr>
          <p:cNvPr id="39" name="グループ化 38">
            <a:extLst>
              <a:ext uri="{FF2B5EF4-FFF2-40B4-BE49-F238E27FC236}">
                <a16:creationId xmlns:a16="http://schemas.microsoft.com/office/drawing/2014/main" id="{8F26E4CE-A7CF-42B8-B285-1A3054B51A4F}"/>
              </a:ext>
            </a:extLst>
          </p:cNvPr>
          <p:cNvGrpSpPr/>
          <p:nvPr/>
        </p:nvGrpSpPr>
        <p:grpSpPr>
          <a:xfrm>
            <a:off x="5408073" y="2767759"/>
            <a:ext cx="1714500" cy="1200329"/>
            <a:chOff x="939194" y="2989963"/>
            <a:chExt cx="1139946" cy="907379"/>
          </a:xfrm>
        </p:grpSpPr>
        <p:pic>
          <p:nvPicPr>
            <p:cNvPr id="42" name="Picture 12" descr="ロボットアームのイラスト">
              <a:extLst>
                <a:ext uri="{FF2B5EF4-FFF2-40B4-BE49-F238E27FC236}">
                  <a16:creationId xmlns:a16="http://schemas.microsoft.com/office/drawing/2014/main" id="{080CE635-7C05-43E3-BFAE-CDE35F5E25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工場のベルトコンベアのイラスト">
              <a:extLst>
                <a:ext uri="{FF2B5EF4-FFF2-40B4-BE49-F238E27FC236}">
                  <a16:creationId xmlns:a16="http://schemas.microsoft.com/office/drawing/2014/main" id="{6A966DF8-DDE0-49A3-B66B-6C86343C9C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グループ化 44">
            <a:extLst>
              <a:ext uri="{FF2B5EF4-FFF2-40B4-BE49-F238E27FC236}">
                <a16:creationId xmlns:a16="http://schemas.microsoft.com/office/drawing/2014/main" id="{741D5C0F-0035-4E31-9C9C-EE9CBE3E72EB}"/>
              </a:ext>
            </a:extLst>
          </p:cNvPr>
          <p:cNvGrpSpPr/>
          <p:nvPr/>
        </p:nvGrpSpPr>
        <p:grpSpPr>
          <a:xfrm>
            <a:off x="6309973" y="3145621"/>
            <a:ext cx="1382066" cy="1305209"/>
            <a:chOff x="2324117" y="3073577"/>
            <a:chExt cx="1081713" cy="1020416"/>
          </a:xfrm>
        </p:grpSpPr>
        <p:pic>
          <p:nvPicPr>
            <p:cNvPr id="46" name="Picture 4" descr="指差し呼称のイラスト">
              <a:extLst>
                <a:ext uri="{FF2B5EF4-FFF2-40B4-BE49-F238E27FC236}">
                  <a16:creationId xmlns:a16="http://schemas.microsoft.com/office/drawing/2014/main" id="{60238578-DF8B-4F28-8048-7DBF6516DD6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ワープロのイラスト">
              <a:extLst>
                <a:ext uri="{FF2B5EF4-FFF2-40B4-BE49-F238E27FC236}">
                  <a16:creationId xmlns:a16="http://schemas.microsoft.com/office/drawing/2014/main" id="{35F8E547-438A-4634-9DDD-557EB1A1582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6" descr="シングルボードコンピュータのイラスト">
              <a:extLst>
                <a:ext uri="{FF2B5EF4-FFF2-40B4-BE49-F238E27FC236}">
                  <a16:creationId xmlns:a16="http://schemas.microsoft.com/office/drawing/2014/main" id="{3597BA12-0BB8-4807-B737-73F1D56189B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grpSp>
      <p:pic>
        <p:nvPicPr>
          <p:cNvPr id="49" name="Picture 2" descr="ウイルスに感染したUSBメモリのイラスト">
            <a:extLst>
              <a:ext uri="{FF2B5EF4-FFF2-40B4-BE49-F238E27FC236}">
                <a16:creationId xmlns:a16="http://schemas.microsoft.com/office/drawing/2014/main" id="{AB9D51D0-92D6-48C1-B0A0-611388901D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0752" y="2178825"/>
            <a:ext cx="1177868" cy="1177868"/>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バツのマークのイラスト「×」">
            <a:extLst>
              <a:ext uri="{FF2B5EF4-FFF2-40B4-BE49-F238E27FC236}">
                <a16:creationId xmlns:a16="http://schemas.microsoft.com/office/drawing/2014/main" id="{5DF8FC0D-4FAE-4049-ABD6-CA3915D9BB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2972" y="2222333"/>
            <a:ext cx="2233092" cy="223309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2" descr="会社の建物のアイコン（中小企業）">
            <a:extLst>
              <a:ext uri="{FF2B5EF4-FFF2-40B4-BE49-F238E27FC236}">
                <a16:creationId xmlns:a16="http://schemas.microsoft.com/office/drawing/2014/main" id="{8AAEFD58-6813-47CF-A316-949EE714EE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84111" y="2521912"/>
            <a:ext cx="1084309" cy="129321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グループ化 3">
            <a:extLst>
              <a:ext uri="{FF2B5EF4-FFF2-40B4-BE49-F238E27FC236}">
                <a16:creationId xmlns:a16="http://schemas.microsoft.com/office/drawing/2014/main" id="{4A9E1F8D-78A7-4BCE-83ED-9658F2738096}"/>
              </a:ext>
            </a:extLst>
          </p:cNvPr>
          <p:cNvGrpSpPr/>
          <p:nvPr/>
        </p:nvGrpSpPr>
        <p:grpSpPr>
          <a:xfrm>
            <a:off x="800684" y="2494855"/>
            <a:ext cx="1668847" cy="2091355"/>
            <a:chOff x="735285" y="2366427"/>
            <a:chExt cx="1668847" cy="2091355"/>
          </a:xfrm>
        </p:grpSpPr>
        <p:pic>
          <p:nvPicPr>
            <p:cNvPr id="50" name="Picture 2" descr="会社の建物のアイコン（工場）">
              <a:extLst>
                <a:ext uri="{FF2B5EF4-FFF2-40B4-BE49-F238E27FC236}">
                  <a16:creationId xmlns:a16="http://schemas.microsoft.com/office/drawing/2014/main" id="{A654A4E5-40C3-4B76-8CAF-9328CCC524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380" y="2366427"/>
              <a:ext cx="1224136" cy="1138446"/>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グループ化 51">
              <a:extLst>
                <a:ext uri="{FF2B5EF4-FFF2-40B4-BE49-F238E27FC236}">
                  <a16:creationId xmlns:a16="http://schemas.microsoft.com/office/drawing/2014/main" id="{F4A6DBBF-9886-472D-8A4E-9A36347E715E}"/>
                </a:ext>
              </a:extLst>
            </p:cNvPr>
            <p:cNvGrpSpPr/>
            <p:nvPr/>
          </p:nvGrpSpPr>
          <p:grpSpPr>
            <a:xfrm>
              <a:off x="735285" y="3210451"/>
              <a:ext cx="1139946" cy="907379"/>
              <a:chOff x="939194" y="2989963"/>
              <a:chExt cx="1139946" cy="907379"/>
            </a:xfrm>
          </p:grpSpPr>
          <p:pic>
            <p:nvPicPr>
              <p:cNvPr id="53" name="Picture 12" descr="ロボットアームのイラスト">
                <a:extLst>
                  <a:ext uri="{FF2B5EF4-FFF2-40B4-BE49-F238E27FC236}">
                    <a16:creationId xmlns:a16="http://schemas.microsoft.com/office/drawing/2014/main" id="{029ECDAA-A2B7-4742-827A-58463847FA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工場のベルトコンベアのイラスト">
                <a:extLst>
                  <a:ext uri="{FF2B5EF4-FFF2-40B4-BE49-F238E27FC236}">
                    <a16:creationId xmlns:a16="http://schemas.microsoft.com/office/drawing/2014/main" id="{B7845326-F703-4B40-941E-C84293AE5DD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グループ化 54">
              <a:extLst>
                <a:ext uri="{FF2B5EF4-FFF2-40B4-BE49-F238E27FC236}">
                  <a16:creationId xmlns:a16="http://schemas.microsoft.com/office/drawing/2014/main" id="{1845D6A5-3B51-4B87-915D-C7860C8EA502}"/>
                </a:ext>
              </a:extLst>
            </p:cNvPr>
            <p:cNvGrpSpPr/>
            <p:nvPr/>
          </p:nvGrpSpPr>
          <p:grpSpPr>
            <a:xfrm>
              <a:off x="1322419" y="3437366"/>
              <a:ext cx="1081713" cy="1020416"/>
              <a:chOff x="2324117" y="3073577"/>
              <a:chExt cx="1081713" cy="1020416"/>
            </a:xfrm>
          </p:grpSpPr>
          <p:pic>
            <p:nvPicPr>
              <p:cNvPr id="56" name="Picture 4" descr="指差し呼称のイラスト">
                <a:extLst>
                  <a:ext uri="{FF2B5EF4-FFF2-40B4-BE49-F238E27FC236}">
                    <a16:creationId xmlns:a16="http://schemas.microsoft.com/office/drawing/2014/main" id="{55D3AE55-DCFC-4049-94EA-35BE95551028}"/>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4" descr="ワープロのイラスト">
                <a:extLst>
                  <a:ext uri="{FF2B5EF4-FFF2-40B4-BE49-F238E27FC236}">
                    <a16:creationId xmlns:a16="http://schemas.microsoft.com/office/drawing/2014/main" id="{3869DA8C-EF5C-4AC6-983F-62E0DC88472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6" descr="シングルボードコンピュータのイラスト">
                <a:extLst>
                  <a:ext uri="{FF2B5EF4-FFF2-40B4-BE49-F238E27FC236}">
                    <a16:creationId xmlns:a16="http://schemas.microsoft.com/office/drawing/2014/main" id="{7FA52BD7-8454-4C79-9A7F-FEC15D02516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9" name="Picture 14" descr="斜めから見たノートパソコンのイラスト">
            <a:extLst>
              <a:ext uri="{FF2B5EF4-FFF2-40B4-BE49-F238E27FC236}">
                <a16:creationId xmlns:a16="http://schemas.microsoft.com/office/drawing/2014/main" id="{045C4C21-CE3E-471E-8FAE-E7C05702722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07166" y="3815124"/>
            <a:ext cx="740938" cy="56311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a:extLst>
              <a:ext uri="{FF2B5EF4-FFF2-40B4-BE49-F238E27FC236}">
                <a16:creationId xmlns:a16="http://schemas.microsoft.com/office/drawing/2014/main" id="{3CF6183E-91FD-478D-991E-28422D1BDD75}"/>
              </a:ext>
            </a:extLst>
          </p:cNvPr>
          <p:cNvCxnSpPr>
            <a:cxnSpLocks/>
            <a:endCxn id="57" idx="3"/>
          </p:cNvCxnSpPr>
          <p:nvPr/>
        </p:nvCxnSpPr>
        <p:spPr>
          <a:xfrm flipH="1">
            <a:off x="2469531" y="3633301"/>
            <a:ext cx="406736" cy="4251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5762EF0F-5CCC-4F09-9947-14747727CD6C}"/>
              </a:ext>
            </a:extLst>
          </p:cNvPr>
          <p:cNvCxnSpPr>
            <a:cxnSpLocks/>
            <a:endCxn id="59" idx="1"/>
          </p:cNvCxnSpPr>
          <p:nvPr/>
        </p:nvCxnSpPr>
        <p:spPr>
          <a:xfrm>
            <a:off x="2863178" y="3630695"/>
            <a:ext cx="643988" cy="465986"/>
          </a:xfrm>
          <a:prstGeom prst="straightConnector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91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kumimoji="1" lang="ja-JP" altLang="en-US" sz="2800" dirty="0">
                <a:solidFill>
                  <a:srgbClr val="002060"/>
                </a:solidFill>
              </a:rPr>
              <a:t>制御システムのセキュリティ（課題）</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これまでは</a:t>
            </a:r>
            <a:r>
              <a:rPr lang="ja-JP" altLang="en-US" sz="2000" b="1" dirty="0">
                <a:solidFill>
                  <a:srgbClr val="FF0000"/>
                </a:solidFill>
              </a:rPr>
              <a:t>隔離された環境</a:t>
            </a:r>
            <a:endParaRPr lang="en-US" altLang="ja-JP" sz="2000" b="1" dirty="0">
              <a:solidFill>
                <a:srgbClr val="FF0000"/>
              </a:solidFill>
            </a:endParaRPr>
          </a:p>
          <a:p>
            <a:pPr marL="0" indent="0">
              <a:buClr>
                <a:srgbClr val="0070C0"/>
              </a:buClr>
              <a:buNone/>
            </a:pPr>
            <a:r>
              <a:rPr lang="ja-JP" altLang="en-US" sz="2000" b="1" dirty="0">
                <a:solidFill>
                  <a:srgbClr val="FF0000"/>
                </a:solidFill>
              </a:rPr>
              <a:t>　</a:t>
            </a:r>
            <a:r>
              <a:rPr lang="ja-JP" altLang="en-US" sz="2000" dirty="0"/>
              <a:t>⇒ </a:t>
            </a:r>
            <a:r>
              <a:rPr lang="ja-JP" altLang="en-US" sz="2000" dirty="0">
                <a:solidFill>
                  <a:srgbClr val="0070C0"/>
                </a:solidFill>
              </a:rPr>
              <a:t>セキュリティを保つことができた（</a:t>
            </a:r>
            <a:r>
              <a:rPr lang="ja-JP" altLang="en-US" sz="2000" b="1" u="sng" dirty="0">
                <a:solidFill>
                  <a:srgbClr val="0070C0"/>
                </a:solidFill>
              </a:rPr>
              <a:t>リスクが少なかった</a:t>
            </a:r>
            <a:r>
              <a:rPr lang="ja-JP" altLang="en-US" sz="2000" dirty="0">
                <a:solidFill>
                  <a:srgbClr val="0070C0"/>
                </a:solidFill>
              </a:rPr>
              <a:t>）</a:t>
            </a:r>
            <a:endParaRPr lang="en-US" altLang="ja-JP" sz="2000" dirty="0">
              <a:solidFill>
                <a:srgbClr val="0070C0"/>
              </a:solidFill>
            </a:endParaRPr>
          </a:p>
          <a:p>
            <a:pPr marL="0" indent="0">
              <a:buClr>
                <a:srgbClr val="0070C0"/>
              </a:buClr>
              <a:buNone/>
            </a:pPr>
            <a:endParaRPr lang="en-US" altLang="ja-JP" sz="2000" dirty="0">
              <a:solidFill>
                <a:srgbClr val="0070C0"/>
              </a:solidFill>
            </a:endParaRPr>
          </a:p>
          <a:p>
            <a:pPr>
              <a:buClr>
                <a:srgbClr val="0070C0"/>
              </a:buClr>
              <a:buFont typeface="Wingdings" panose="05000000000000000000" pitchFamily="2" charset="2"/>
              <a:buChar char="l"/>
            </a:pPr>
            <a:r>
              <a:rPr lang="ja-JP" altLang="en-US" sz="2000" dirty="0"/>
              <a:t>産業用</a:t>
            </a:r>
            <a:r>
              <a:rPr lang="en-US" altLang="ja-JP" sz="2000" dirty="0"/>
              <a:t>IoT</a:t>
            </a:r>
            <a:r>
              <a:rPr lang="ja-JP" altLang="en-US" sz="2000" dirty="0"/>
              <a:t>によって工場内の様々な機器が</a:t>
            </a:r>
            <a:r>
              <a:rPr lang="ja-JP" altLang="en-US" sz="2000" dirty="0">
                <a:solidFill>
                  <a:srgbClr val="FF0000"/>
                </a:solidFill>
              </a:rPr>
              <a:t>ネットワークに“つながる” </a:t>
            </a:r>
            <a:endParaRPr lang="en-US" altLang="ja-JP" sz="2000" dirty="0">
              <a:solidFill>
                <a:srgbClr val="FF0000"/>
              </a:solidFill>
            </a:endParaRPr>
          </a:p>
          <a:p>
            <a:pPr marL="0" indent="0">
              <a:buClr>
                <a:srgbClr val="0070C0"/>
              </a:buClr>
              <a:buNone/>
            </a:pPr>
            <a:r>
              <a:rPr lang="ja-JP" altLang="en-US" sz="2000" dirty="0"/>
              <a:t>　</a:t>
            </a:r>
            <a:r>
              <a:rPr lang="ja-JP" altLang="en-US" sz="2000" dirty="0">
                <a:solidFill>
                  <a:srgbClr val="FF0000"/>
                </a:solidFill>
              </a:rPr>
              <a:t>⇒ 外部からの</a:t>
            </a:r>
            <a:r>
              <a:rPr lang="ja-JP" altLang="en-US" sz="2000" b="1" dirty="0">
                <a:solidFill>
                  <a:srgbClr val="FF0000"/>
                </a:solidFill>
              </a:rPr>
              <a:t>サイバー攻撃等によるリスク</a:t>
            </a:r>
            <a:r>
              <a:rPr lang="ja-JP" altLang="en-US" sz="2000" dirty="0">
                <a:solidFill>
                  <a:srgbClr val="FF0000"/>
                </a:solidFill>
              </a:rPr>
              <a:t>が高まった</a:t>
            </a:r>
            <a:endParaRPr lang="en-US" altLang="ja-JP" sz="2000" dirty="0">
              <a:solidFill>
                <a:srgbClr val="FF0000"/>
              </a:solidFill>
            </a:endParaRPr>
          </a:p>
          <a:p>
            <a:pPr>
              <a:buClr>
                <a:srgbClr val="0070C0"/>
              </a:buClr>
              <a:buFont typeface="Wingdings" panose="05000000000000000000" pitchFamily="2" charset="2"/>
              <a:buChar char="l"/>
            </a:pPr>
            <a:endParaRPr lang="ja-JP" altLang="en-US" sz="2000" dirty="0"/>
          </a:p>
          <a:p>
            <a:pPr>
              <a:buClr>
                <a:srgbClr val="0070C0"/>
              </a:buClr>
              <a:buFont typeface="Wingdings" panose="05000000000000000000" pitchFamily="2" charset="2"/>
              <a:buChar char="l"/>
            </a:pPr>
            <a:r>
              <a:rPr lang="ja-JP" altLang="en-US" sz="2000" dirty="0"/>
              <a:t>サイバー攻撃などにより、工場の生産計画や品質に影響が発生</a:t>
            </a:r>
            <a:endParaRPr lang="en-US" altLang="ja-JP" sz="2000" dirty="0"/>
          </a:p>
          <a:p>
            <a:pPr marL="0" indent="0">
              <a:buClr>
                <a:srgbClr val="0070C0"/>
              </a:buClr>
              <a:buNone/>
            </a:pPr>
            <a:r>
              <a:rPr lang="ja-JP" altLang="en-US" sz="2000" dirty="0"/>
              <a:t>　⇒ 売上が減少したり、ブランド価値を損ねたりするなど</a:t>
            </a:r>
            <a:br>
              <a:rPr lang="en-US" altLang="ja-JP" sz="2000" dirty="0"/>
            </a:br>
            <a:r>
              <a:rPr lang="ja-JP" altLang="en-US" sz="2000" dirty="0"/>
              <a:t>　　</a:t>
            </a:r>
            <a:r>
              <a:rPr lang="ja-JP" altLang="en-US" sz="2000" b="1" dirty="0">
                <a:solidFill>
                  <a:srgbClr val="006600"/>
                </a:solidFill>
              </a:rPr>
              <a:t>企業経営に影響を与える</a:t>
            </a:r>
            <a:r>
              <a:rPr lang="ja-JP" altLang="en-US" sz="2000" dirty="0"/>
              <a:t>可能性がある</a:t>
            </a:r>
            <a:endParaRPr lang="en-US" altLang="ja-JP" sz="2000" dirty="0"/>
          </a:p>
          <a:p>
            <a:pPr marL="0" indent="0">
              <a:buClr>
                <a:srgbClr val="0070C0"/>
              </a:buClr>
              <a:buNone/>
            </a:pPr>
            <a:r>
              <a:rPr lang="ja-JP" altLang="en-US" sz="2000" dirty="0"/>
              <a:t>　⇒ </a:t>
            </a:r>
            <a:r>
              <a:rPr lang="ja-JP" altLang="en-US" sz="2000" dirty="0">
                <a:solidFill>
                  <a:srgbClr val="FF0000"/>
                </a:solidFill>
              </a:rPr>
              <a:t>被害によっては</a:t>
            </a:r>
            <a:r>
              <a:rPr lang="ja-JP" altLang="en-US" sz="2000" b="1" dirty="0">
                <a:solidFill>
                  <a:srgbClr val="FF0000"/>
                </a:solidFill>
              </a:rPr>
              <a:t>業務の停止（工場の停止）</a:t>
            </a:r>
            <a:r>
              <a:rPr lang="ja-JP" altLang="en-US" sz="2000" dirty="0">
                <a:solidFill>
                  <a:srgbClr val="333333"/>
                </a:solidFill>
              </a:rPr>
              <a:t>の他、</a:t>
            </a:r>
            <a:br>
              <a:rPr lang="en-US" altLang="ja-JP" sz="2000" dirty="0">
                <a:solidFill>
                  <a:srgbClr val="333333"/>
                </a:solidFill>
              </a:rPr>
            </a:br>
            <a:r>
              <a:rPr lang="ja-JP" altLang="en-US" sz="2000" dirty="0">
                <a:solidFill>
                  <a:srgbClr val="333333"/>
                </a:solidFill>
              </a:rPr>
              <a:t>      動作する機械や設備によっては、</a:t>
            </a:r>
            <a:r>
              <a:rPr lang="ja-JP" altLang="en-US" sz="2000" b="1" dirty="0">
                <a:solidFill>
                  <a:srgbClr val="FF0000"/>
                </a:solidFill>
              </a:rPr>
              <a:t>人の命に係わること</a:t>
            </a:r>
            <a:r>
              <a:rPr lang="ja-JP" altLang="en-US" sz="2000" dirty="0">
                <a:solidFill>
                  <a:srgbClr val="333333"/>
                </a:solidFill>
              </a:rPr>
              <a:t>にも</a:t>
            </a:r>
            <a:br>
              <a:rPr lang="en-US" altLang="ja-JP" sz="2000" dirty="0">
                <a:solidFill>
                  <a:srgbClr val="333333"/>
                </a:solidFill>
              </a:rPr>
            </a:br>
            <a:endParaRPr lang="ja-JP" altLang="en-US" sz="20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1-5. </a:t>
            </a:r>
            <a:r>
              <a:rPr lang="ja-JP" altLang="en-US" sz="1400" dirty="0">
                <a:solidFill>
                  <a:schemeClr val="tx1">
                    <a:lumMod val="75000"/>
                    <a:lumOff val="25000"/>
                  </a:schemeClr>
                </a:solidFill>
              </a:rPr>
              <a:t>制御システムのオープン化と課題</a:t>
            </a:r>
            <a:endParaRPr lang="en-US" altLang="ja-JP" sz="1400" dirty="0">
              <a:solidFill>
                <a:schemeClr val="tx1">
                  <a:lumMod val="75000"/>
                  <a:lumOff val="25000"/>
                </a:schemeClr>
              </a:solidFill>
            </a:endParaRPr>
          </a:p>
        </p:txBody>
      </p:sp>
    </p:spTree>
    <p:extLst>
      <p:ext uri="{BB962C8B-B14F-4D97-AF65-F5344CB8AC3E}">
        <p14:creationId xmlns:p14="http://schemas.microsoft.com/office/powerpoint/2010/main" val="3849991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実習の概要（スマートフォーム）</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2000" dirty="0">
                <a:solidFill>
                  <a:srgbClr val="333333"/>
                </a:solidFill>
              </a:rPr>
              <a:t>1</a:t>
            </a:r>
            <a:r>
              <a:rPr lang="ja-JP" altLang="en-US" sz="2000" dirty="0">
                <a:solidFill>
                  <a:srgbClr val="333333"/>
                </a:solidFill>
              </a:rPr>
              <a:t>部で紹介した制御システム（仮想工場）を想定し実習環境を作ります。</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625475" indent="-625475" algn="l"/>
            <a:r>
              <a:rPr lang="en-US" altLang="ja-JP" sz="1400" dirty="0"/>
              <a:t>1-6. </a:t>
            </a:r>
            <a:r>
              <a:rPr lang="ja-JP" altLang="en-US" sz="1400" dirty="0"/>
              <a:t>演習題材「制御システムの構築とセキュリティ検証」</a:t>
            </a:r>
          </a:p>
        </p:txBody>
      </p:sp>
      <p:sp>
        <p:nvSpPr>
          <p:cNvPr id="144" name="正方形/長方形 143">
            <a:extLst>
              <a:ext uri="{FF2B5EF4-FFF2-40B4-BE49-F238E27FC236}">
                <a16:creationId xmlns:a16="http://schemas.microsoft.com/office/drawing/2014/main" id="{5F0AB3ED-842E-41B7-AD07-0332BF5ACF8C}"/>
              </a:ext>
            </a:extLst>
          </p:cNvPr>
          <p:cNvSpPr/>
          <p:nvPr/>
        </p:nvSpPr>
        <p:spPr>
          <a:xfrm>
            <a:off x="451366" y="2326696"/>
            <a:ext cx="8211372" cy="34965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5" name="Picture 14" descr="斜めから見たノートパソコンのイラスト">
            <a:extLst>
              <a:ext uri="{FF2B5EF4-FFF2-40B4-BE49-F238E27FC236}">
                <a16:creationId xmlns:a16="http://schemas.microsoft.com/office/drawing/2014/main" id="{A57FAE6D-B018-49BC-A586-76250F043D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1700" y="4168811"/>
            <a:ext cx="740938" cy="56311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会社の建物のアイコン（工場）">
            <a:extLst>
              <a:ext uri="{FF2B5EF4-FFF2-40B4-BE49-F238E27FC236}">
                <a16:creationId xmlns:a16="http://schemas.microsoft.com/office/drawing/2014/main" id="{9317CA7F-1D65-4ABA-8E46-C969CB606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62" y="1714032"/>
            <a:ext cx="1224136" cy="1138446"/>
          </a:xfrm>
          <a:prstGeom prst="rect">
            <a:avLst/>
          </a:prstGeom>
          <a:noFill/>
          <a:extLst>
            <a:ext uri="{909E8E84-426E-40DD-AFC4-6F175D3DCCD1}">
              <a14:hiddenFill xmlns:a14="http://schemas.microsoft.com/office/drawing/2010/main">
                <a:solidFill>
                  <a:srgbClr val="FFFFFF"/>
                </a:solidFill>
              </a14:hiddenFill>
            </a:ext>
          </a:extLst>
        </p:spPr>
      </p:pic>
      <p:sp>
        <p:nvSpPr>
          <p:cNvPr id="147" name="テキスト ボックス 146">
            <a:extLst>
              <a:ext uri="{FF2B5EF4-FFF2-40B4-BE49-F238E27FC236}">
                <a16:creationId xmlns:a16="http://schemas.microsoft.com/office/drawing/2014/main" id="{67B0BCFD-E0D3-42BF-8A16-3D5B8CEA6AE6}"/>
              </a:ext>
            </a:extLst>
          </p:cNvPr>
          <p:cNvSpPr txBox="1"/>
          <p:nvPr/>
        </p:nvSpPr>
        <p:spPr>
          <a:xfrm>
            <a:off x="698179" y="2581937"/>
            <a:ext cx="1007220" cy="36933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dirty="0">
                <a:solidFill>
                  <a:sysClr val="windowText" lastClr="000000"/>
                </a:solidFill>
                <a:latin typeface="メイリオ" panose="020B0604030504040204" pitchFamily="50" charset="-128"/>
                <a:ea typeface="メイリオ" panose="020B0604030504040204" pitchFamily="50" charset="-128"/>
              </a:rPr>
              <a:t>工場</a:t>
            </a:r>
          </a:p>
        </p:txBody>
      </p:sp>
      <p:grpSp>
        <p:nvGrpSpPr>
          <p:cNvPr id="148" name="グループ化 147">
            <a:extLst>
              <a:ext uri="{FF2B5EF4-FFF2-40B4-BE49-F238E27FC236}">
                <a16:creationId xmlns:a16="http://schemas.microsoft.com/office/drawing/2014/main" id="{D882BCAD-4805-4130-A601-5AC5CB0B728E}"/>
              </a:ext>
            </a:extLst>
          </p:cNvPr>
          <p:cNvGrpSpPr/>
          <p:nvPr/>
        </p:nvGrpSpPr>
        <p:grpSpPr>
          <a:xfrm>
            <a:off x="966854" y="3358278"/>
            <a:ext cx="1139946" cy="907379"/>
            <a:chOff x="939194" y="2989963"/>
            <a:chExt cx="1139946" cy="907379"/>
          </a:xfrm>
        </p:grpSpPr>
        <p:pic>
          <p:nvPicPr>
            <p:cNvPr id="149" name="Picture 12" descr="ロボットアームのイラスト">
              <a:extLst>
                <a:ext uri="{FF2B5EF4-FFF2-40B4-BE49-F238E27FC236}">
                  <a16:creationId xmlns:a16="http://schemas.microsoft.com/office/drawing/2014/main" id="{3D6699A5-22ED-4790-90C0-B182514193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0" descr="工場のベルトコンベアのイラスト">
              <a:extLst>
                <a:ext uri="{FF2B5EF4-FFF2-40B4-BE49-F238E27FC236}">
                  <a16:creationId xmlns:a16="http://schemas.microsoft.com/office/drawing/2014/main" id="{72B87B72-1E05-4D50-B03A-E164A3F926E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sp>
        <p:nvSpPr>
          <p:cNvPr id="151" name="テキスト ボックス 150">
            <a:extLst>
              <a:ext uri="{FF2B5EF4-FFF2-40B4-BE49-F238E27FC236}">
                <a16:creationId xmlns:a16="http://schemas.microsoft.com/office/drawing/2014/main" id="{3EB37B12-1909-418C-91D2-74961F110D1E}"/>
              </a:ext>
            </a:extLst>
          </p:cNvPr>
          <p:cNvSpPr txBox="1"/>
          <p:nvPr/>
        </p:nvSpPr>
        <p:spPr>
          <a:xfrm>
            <a:off x="3080569" y="4339896"/>
            <a:ext cx="2414314" cy="738664"/>
          </a:xfrm>
          <a:prstGeom prst="rect">
            <a:avLst/>
          </a:prstGeom>
          <a:noFill/>
        </p:spPr>
        <p:txBody>
          <a:bodyPr wrap="square">
            <a:spAutoFit/>
          </a:bodyPr>
          <a:lstStyle/>
          <a:p>
            <a:pPr algn="ctr"/>
            <a:r>
              <a:rPr kumimoji="1" lang="en-US" altLang="ja-JP" sz="1400" b="1" dirty="0">
                <a:latin typeface="メイリオ" panose="020B0604030504040204" pitchFamily="50" charset="-128"/>
                <a:ea typeface="メイリオ" panose="020B0604030504040204" pitchFamily="50" charset="-128"/>
              </a:rPr>
              <a:t>PLC</a:t>
            </a:r>
          </a:p>
          <a:p>
            <a:pPr algn="ctr"/>
            <a:r>
              <a:rPr lang="ja-JP" altLang="en-US" sz="1400" dirty="0">
                <a:latin typeface="メイリオ" panose="020B0604030504040204" pitchFamily="50" charset="-128"/>
                <a:ea typeface="メイリオ" panose="020B0604030504040204" pitchFamily="50" charset="-128"/>
              </a:rPr>
              <a:t>（工場内の機械を制御するコントローラ）</a:t>
            </a:r>
            <a:endParaRPr kumimoji="1" lang="ja-JP" altLang="en-US" sz="1400" dirty="0">
              <a:latin typeface="メイリオ" panose="020B0604030504040204" pitchFamily="50" charset="-128"/>
              <a:ea typeface="メイリオ" panose="020B0604030504040204" pitchFamily="50" charset="-128"/>
            </a:endParaRPr>
          </a:p>
        </p:txBody>
      </p:sp>
      <p:grpSp>
        <p:nvGrpSpPr>
          <p:cNvPr id="152" name="グループ化 151">
            <a:extLst>
              <a:ext uri="{FF2B5EF4-FFF2-40B4-BE49-F238E27FC236}">
                <a16:creationId xmlns:a16="http://schemas.microsoft.com/office/drawing/2014/main" id="{79883FE5-CDB6-413E-8E28-EA864B5344AD}"/>
              </a:ext>
            </a:extLst>
          </p:cNvPr>
          <p:cNvGrpSpPr/>
          <p:nvPr/>
        </p:nvGrpSpPr>
        <p:grpSpPr>
          <a:xfrm>
            <a:off x="1915143" y="3301367"/>
            <a:ext cx="2839450" cy="1020416"/>
            <a:chOff x="566380" y="3073577"/>
            <a:chExt cx="2839450" cy="1020416"/>
          </a:xfrm>
        </p:grpSpPr>
        <p:pic>
          <p:nvPicPr>
            <p:cNvPr id="153" name="Picture 4" descr="指差し呼称のイラスト">
              <a:extLst>
                <a:ext uri="{FF2B5EF4-FFF2-40B4-BE49-F238E27FC236}">
                  <a16:creationId xmlns:a16="http://schemas.microsoft.com/office/drawing/2014/main" id="{7AC9473B-CF8D-45BC-8CA6-D798662DFD3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4" descr="ワープロのイラスト">
              <a:extLst>
                <a:ext uri="{FF2B5EF4-FFF2-40B4-BE49-F238E27FC236}">
                  <a16:creationId xmlns:a16="http://schemas.microsoft.com/office/drawing/2014/main" id="{FEEA114A-4B72-4E85-AE21-157F92F376B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6" descr="シングルボードコンピュータのイラスト">
              <a:extLst>
                <a:ext uri="{FF2B5EF4-FFF2-40B4-BE49-F238E27FC236}">
                  <a16:creationId xmlns:a16="http://schemas.microsoft.com/office/drawing/2014/main" id="{E8CF2880-617D-4B54-84AF-9E92C68315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 descr="シングルボードコンピュータのイラスト">
              <a:extLst>
                <a:ext uri="{FF2B5EF4-FFF2-40B4-BE49-F238E27FC236}">
                  <a16:creationId xmlns:a16="http://schemas.microsoft.com/office/drawing/2014/main" id="{CA383D94-1407-46A9-90D2-90B293761DB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141212">
              <a:off x="566380" y="3629412"/>
              <a:ext cx="510406" cy="452985"/>
            </a:xfrm>
            <a:prstGeom prst="rect">
              <a:avLst/>
            </a:prstGeom>
            <a:noFill/>
            <a:extLst>
              <a:ext uri="{909E8E84-426E-40DD-AFC4-6F175D3DCCD1}">
                <a14:hiddenFill xmlns:a14="http://schemas.microsoft.com/office/drawing/2010/main">
                  <a:solidFill>
                    <a:srgbClr val="FFFFFF"/>
                  </a:solidFill>
                </a14:hiddenFill>
              </a:ext>
            </a:extLst>
          </p:spPr>
        </p:pic>
      </p:grpSp>
      <p:sp>
        <p:nvSpPr>
          <p:cNvPr id="156" name="テキスト ボックス 155">
            <a:extLst>
              <a:ext uri="{FF2B5EF4-FFF2-40B4-BE49-F238E27FC236}">
                <a16:creationId xmlns:a16="http://schemas.microsoft.com/office/drawing/2014/main" id="{2D3D8B07-819E-419A-8554-836C935DCCE8}"/>
              </a:ext>
            </a:extLst>
          </p:cNvPr>
          <p:cNvSpPr txBox="1"/>
          <p:nvPr/>
        </p:nvSpPr>
        <p:spPr>
          <a:xfrm>
            <a:off x="664406" y="4138428"/>
            <a:ext cx="1889548" cy="954107"/>
          </a:xfrm>
          <a:prstGeom prst="rect">
            <a:avLst/>
          </a:prstGeom>
          <a:noFill/>
        </p:spPr>
        <p:txBody>
          <a:bodyPr wrap="square">
            <a:spAutoFit/>
          </a:bodyPr>
          <a:lstStyle/>
          <a:p>
            <a:pPr algn="ctr"/>
            <a:r>
              <a:rPr kumimoji="1" lang="ja-JP" altLang="en-US" sz="1400" b="1" dirty="0">
                <a:latin typeface="メイリオ" panose="020B0604030504040204" pitchFamily="50" charset="-128"/>
                <a:ea typeface="メイリオ" panose="020B0604030504040204" pitchFamily="50" charset="-128"/>
              </a:rPr>
              <a:t>製造機械</a:t>
            </a:r>
            <a:endParaRPr kumimoji="1" lang="en-US" altLang="ja-JP" sz="1400" b="1"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（工場のライン</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手動または</a:t>
            </a:r>
            <a:r>
              <a:rPr lang="en-US" altLang="ja-JP" sz="1400" dirty="0">
                <a:latin typeface="メイリオ" panose="020B0604030504040204" pitchFamily="50" charset="-128"/>
                <a:ea typeface="メイリオ" panose="020B0604030504040204" pitchFamily="50" charset="-128"/>
              </a:rPr>
              <a:t>PLC</a:t>
            </a:r>
            <a:r>
              <a:rPr lang="ja-JP" altLang="en-US" sz="1400" dirty="0">
                <a:latin typeface="メイリオ" panose="020B0604030504040204" pitchFamily="50" charset="-128"/>
                <a:ea typeface="メイリオ" panose="020B0604030504040204" pitchFamily="50" charset="-128"/>
              </a:rPr>
              <a:t>によって制御される）</a:t>
            </a:r>
            <a:endParaRPr kumimoji="1" lang="ja-JP" altLang="en-US" sz="1400" dirty="0">
              <a:latin typeface="メイリオ" panose="020B0604030504040204" pitchFamily="50" charset="-128"/>
              <a:ea typeface="メイリオ" panose="020B0604030504040204" pitchFamily="50" charset="-128"/>
            </a:endParaRPr>
          </a:p>
        </p:txBody>
      </p:sp>
      <p:sp>
        <p:nvSpPr>
          <p:cNvPr id="157" name="テキスト ボックス 156">
            <a:extLst>
              <a:ext uri="{FF2B5EF4-FFF2-40B4-BE49-F238E27FC236}">
                <a16:creationId xmlns:a16="http://schemas.microsoft.com/office/drawing/2014/main" id="{EEA7446B-6AD2-4E49-AC9B-9630B3D11944}"/>
              </a:ext>
            </a:extLst>
          </p:cNvPr>
          <p:cNvSpPr txBox="1"/>
          <p:nvPr/>
        </p:nvSpPr>
        <p:spPr>
          <a:xfrm>
            <a:off x="6291535" y="4808425"/>
            <a:ext cx="2018840" cy="738664"/>
          </a:xfrm>
          <a:prstGeom prst="rect">
            <a:avLst/>
          </a:prstGeom>
          <a:noFill/>
        </p:spPr>
        <p:txBody>
          <a:bodyPr wrap="square">
            <a:spAutoFit/>
          </a:bodyPr>
          <a:lstStyle/>
          <a:p>
            <a:pPr algn="ctr"/>
            <a:r>
              <a:rPr kumimoji="1" lang="en-US" altLang="ja-JP" sz="1400" b="1" dirty="0">
                <a:latin typeface="メイリオ" panose="020B0604030504040204" pitchFamily="50" charset="-128"/>
                <a:ea typeface="メイリオ" panose="020B0604030504040204" pitchFamily="50" charset="-128"/>
              </a:rPr>
              <a:t>HMI</a:t>
            </a:r>
          </a:p>
          <a:p>
            <a:pPr algn="ctr"/>
            <a:r>
              <a:rPr kumimoji="1" lang="ja-JP" altLang="en-US" sz="1400" dirty="0">
                <a:latin typeface="メイリオ" panose="020B0604030504040204" pitchFamily="50" charset="-128"/>
                <a:ea typeface="メイリオ" panose="020B0604030504040204" pitchFamily="50" charset="-128"/>
              </a:rPr>
              <a:t>利用者・管理者の端末</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（機器の操作と監視）</a:t>
            </a:r>
            <a:endParaRPr kumimoji="1" lang="ja-JP" altLang="en-US" sz="1400" dirty="0">
              <a:latin typeface="メイリオ" panose="020B0604030504040204" pitchFamily="50" charset="-128"/>
              <a:ea typeface="メイリオ" panose="020B0604030504040204" pitchFamily="50" charset="-128"/>
            </a:endParaRPr>
          </a:p>
        </p:txBody>
      </p:sp>
      <p:sp>
        <p:nvSpPr>
          <p:cNvPr id="158" name="テキスト ボックス 157">
            <a:extLst>
              <a:ext uri="{FF2B5EF4-FFF2-40B4-BE49-F238E27FC236}">
                <a16:creationId xmlns:a16="http://schemas.microsoft.com/office/drawing/2014/main" id="{0846E605-B3B5-45F6-9A73-677CEFD4D4E3}"/>
              </a:ext>
            </a:extLst>
          </p:cNvPr>
          <p:cNvSpPr txBox="1"/>
          <p:nvPr/>
        </p:nvSpPr>
        <p:spPr>
          <a:xfrm>
            <a:off x="6337531" y="3243873"/>
            <a:ext cx="2094406" cy="738664"/>
          </a:xfrm>
          <a:prstGeom prst="rect">
            <a:avLst/>
          </a:prstGeom>
          <a:noFill/>
        </p:spPr>
        <p:txBody>
          <a:bodyPr wrap="square">
            <a:spAutoFit/>
          </a:bodyPr>
          <a:lstStyle/>
          <a:p>
            <a:pPr algn="ctr"/>
            <a:r>
              <a:rPr kumimoji="1" lang="ja-JP" altLang="en-US" sz="1400" b="1" dirty="0">
                <a:latin typeface="メイリオ" panose="020B0604030504040204" pitchFamily="50" charset="-128"/>
                <a:ea typeface="メイリオ" panose="020B0604030504040204" pitchFamily="50" charset="-128"/>
              </a:rPr>
              <a:t>工場内サーバー</a:t>
            </a:r>
            <a:endParaRPr kumimoji="1" lang="en-US" altLang="ja-JP" sz="1400" b="1"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（各種ファイルや</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機械のデータを格納）</a:t>
            </a:r>
          </a:p>
        </p:txBody>
      </p:sp>
      <p:pic>
        <p:nvPicPr>
          <p:cNvPr id="159" name="Picture 18" descr="モデムのマーク">
            <a:extLst>
              <a:ext uri="{FF2B5EF4-FFF2-40B4-BE49-F238E27FC236}">
                <a16:creationId xmlns:a16="http://schemas.microsoft.com/office/drawing/2014/main" id="{AFB3C610-957C-43F6-ADF1-A3476405E1F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98616" y="3419725"/>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コネクタ: カギ線 159">
            <a:extLst>
              <a:ext uri="{FF2B5EF4-FFF2-40B4-BE49-F238E27FC236}">
                <a16:creationId xmlns:a16="http://schemas.microsoft.com/office/drawing/2014/main" id="{CCF4D0DB-89B5-4E25-BCDC-B1A6AF6CEFE5}"/>
              </a:ext>
            </a:extLst>
          </p:cNvPr>
          <p:cNvCxnSpPr>
            <a:cxnSpLocks/>
            <a:stCxn id="153" idx="1"/>
            <a:endCxn id="150" idx="3"/>
          </p:cNvCxnSpPr>
          <p:nvPr/>
        </p:nvCxnSpPr>
        <p:spPr>
          <a:xfrm rot="10800000" flipV="1">
            <a:off x="2106800" y="3702628"/>
            <a:ext cx="1881988" cy="161768"/>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コネクタ: カギ線 160">
            <a:extLst>
              <a:ext uri="{FF2B5EF4-FFF2-40B4-BE49-F238E27FC236}">
                <a16:creationId xmlns:a16="http://schemas.microsoft.com/office/drawing/2014/main" id="{FEDF18EC-E1AF-4FD9-A8B2-0A522F1BE630}"/>
              </a:ext>
            </a:extLst>
          </p:cNvPr>
          <p:cNvCxnSpPr>
            <a:cxnSpLocks/>
            <a:stCxn id="159" idx="1"/>
            <a:endCxn id="154" idx="3"/>
          </p:cNvCxnSpPr>
          <p:nvPr/>
        </p:nvCxnSpPr>
        <p:spPr>
          <a:xfrm rot="10800000" flipV="1">
            <a:off x="4754594" y="3622182"/>
            <a:ext cx="544023" cy="171839"/>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コネクタ: カギ線 161">
            <a:extLst>
              <a:ext uri="{FF2B5EF4-FFF2-40B4-BE49-F238E27FC236}">
                <a16:creationId xmlns:a16="http://schemas.microsoft.com/office/drawing/2014/main" id="{352D67E7-9B99-4302-BC88-58837D478C8D}"/>
              </a:ext>
            </a:extLst>
          </p:cNvPr>
          <p:cNvCxnSpPr>
            <a:cxnSpLocks/>
            <a:stCxn id="159" idx="2"/>
            <a:endCxn id="145" idx="1"/>
          </p:cNvCxnSpPr>
          <p:nvPr/>
        </p:nvCxnSpPr>
        <p:spPr>
          <a:xfrm rot="16200000" flipH="1">
            <a:off x="5958870" y="3507537"/>
            <a:ext cx="625727" cy="1259934"/>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コネクタ: カギ線 162">
            <a:extLst>
              <a:ext uri="{FF2B5EF4-FFF2-40B4-BE49-F238E27FC236}">
                <a16:creationId xmlns:a16="http://schemas.microsoft.com/office/drawing/2014/main" id="{E06355AF-17D4-4DAB-8D04-2F7FEF06D34D}"/>
              </a:ext>
            </a:extLst>
          </p:cNvPr>
          <p:cNvCxnSpPr>
            <a:cxnSpLocks/>
            <a:stCxn id="164" idx="1"/>
            <a:endCxn id="159" idx="0"/>
          </p:cNvCxnSpPr>
          <p:nvPr/>
        </p:nvCxnSpPr>
        <p:spPr>
          <a:xfrm rot="10800000" flipV="1">
            <a:off x="5641766" y="2833721"/>
            <a:ext cx="1419700" cy="586003"/>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Picture 20" descr="サーバのイラスト（1台）">
            <a:extLst>
              <a:ext uri="{FF2B5EF4-FFF2-40B4-BE49-F238E27FC236}">
                <a16:creationId xmlns:a16="http://schemas.microsoft.com/office/drawing/2014/main" id="{A44703E9-F393-4888-9D6E-071AA76945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61466" y="2510454"/>
            <a:ext cx="646536" cy="646536"/>
          </a:xfrm>
          <a:prstGeom prst="rect">
            <a:avLst/>
          </a:prstGeom>
          <a:noFill/>
          <a:extLst>
            <a:ext uri="{909E8E84-426E-40DD-AFC4-6F175D3DCCD1}">
              <a14:hiddenFill xmlns:a14="http://schemas.microsoft.com/office/drawing/2010/main">
                <a:solidFill>
                  <a:srgbClr val="FFFFFF"/>
                </a:solidFill>
              </a14:hiddenFill>
            </a:ext>
          </a:extLst>
        </p:spPr>
      </p:pic>
      <p:sp>
        <p:nvSpPr>
          <p:cNvPr id="165" name="テキスト ボックス 164">
            <a:extLst>
              <a:ext uri="{FF2B5EF4-FFF2-40B4-BE49-F238E27FC236}">
                <a16:creationId xmlns:a16="http://schemas.microsoft.com/office/drawing/2014/main" id="{EC825DFC-CEDF-4223-BB3B-3654727A5C1A}"/>
              </a:ext>
            </a:extLst>
          </p:cNvPr>
          <p:cNvSpPr txBox="1"/>
          <p:nvPr/>
        </p:nvSpPr>
        <p:spPr>
          <a:xfrm>
            <a:off x="481262" y="5950850"/>
            <a:ext cx="7596336" cy="461665"/>
          </a:xfrm>
          <a:prstGeom prst="rect">
            <a:avLst/>
          </a:prstGeom>
          <a:noFill/>
        </p:spPr>
        <p:txBody>
          <a:bodyPr wrap="square">
            <a:spAutoFit/>
          </a:bodyPr>
          <a:lstStyle/>
          <a:p>
            <a:r>
              <a:rPr kumimoji="1" lang="en-US" altLang="ja-JP" sz="1200" dirty="0">
                <a:latin typeface="メイリオ" panose="020B0604030504040204" pitchFamily="50" charset="-128"/>
                <a:ea typeface="メイリオ" panose="020B0604030504040204" pitchFamily="50" charset="-128"/>
              </a:rPr>
              <a:t>PLC</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Programmable Logic Controller</a:t>
            </a:r>
            <a:r>
              <a:rPr kumimoji="1" lang="ja-JP" altLang="en-US" sz="1200" dirty="0">
                <a:latin typeface="メイリオ" panose="020B0604030504040204" pitchFamily="50" charset="-128"/>
                <a:ea typeface="メイリオ" panose="020B0604030504040204" pitchFamily="50" charset="-128"/>
              </a:rPr>
              <a:t>、プログラマブルロジックコントローラ（機器を制御するもの）</a:t>
            </a:r>
            <a:endParaRPr kumimoji="1"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HMI</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Human</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Management</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Interface</a:t>
            </a:r>
            <a:r>
              <a:rPr lang="ja-JP" altLang="en-US" sz="1200" dirty="0">
                <a:latin typeface="メイリオ" panose="020B0604030504040204" pitchFamily="50" charset="-128"/>
                <a:ea typeface="メイリオ" panose="020B0604030504040204" pitchFamily="50" charset="-128"/>
              </a:rPr>
              <a:t>（人と機械が情報をやり取りするための装置やソフトウェア）</a:t>
            </a:r>
            <a:endParaRPr kumimoji="1" lang="ja-JP" altLang="en-US" sz="1200" dirty="0">
              <a:latin typeface="メイリオ" panose="020B0604030504040204" pitchFamily="50" charset="-128"/>
              <a:ea typeface="メイリオ" panose="020B0604030504040204" pitchFamily="50" charset="-128"/>
            </a:endParaRPr>
          </a:p>
        </p:txBody>
      </p:sp>
      <p:sp>
        <p:nvSpPr>
          <p:cNvPr id="166" name="テキスト ボックス 165">
            <a:extLst>
              <a:ext uri="{FF2B5EF4-FFF2-40B4-BE49-F238E27FC236}">
                <a16:creationId xmlns:a16="http://schemas.microsoft.com/office/drawing/2014/main" id="{AEF7455F-C444-4F89-A9B5-25463BBF35A2}"/>
              </a:ext>
            </a:extLst>
          </p:cNvPr>
          <p:cNvSpPr txBox="1"/>
          <p:nvPr/>
        </p:nvSpPr>
        <p:spPr>
          <a:xfrm>
            <a:off x="2432272" y="3333732"/>
            <a:ext cx="1352117" cy="307777"/>
          </a:xfrm>
          <a:prstGeom prst="rect">
            <a:avLst/>
          </a:prstGeom>
          <a:noFill/>
        </p:spPr>
        <p:txBody>
          <a:bodyPr wrap="square">
            <a:spAutoFit/>
          </a:bodyPr>
          <a:lstStyle/>
          <a:p>
            <a:pPr algn="ctr"/>
            <a:r>
              <a:rPr lang="ja-JP" altLang="en-US" sz="1400" dirty="0">
                <a:latin typeface="メイリオ" panose="020B0604030504040204" pitchFamily="50" charset="-128"/>
                <a:ea typeface="メイリオ" panose="020B0604030504040204" pitchFamily="50" charset="-128"/>
              </a:rPr>
              <a:t>シリアル通信</a:t>
            </a:r>
          </a:p>
        </p:txBody>
      </p:sp>
      <p:sp>
        <p:nvSpPr>
          <p:cNvPr id="167" name="テキスト ボックス 166">
            <a:extLst>
              <a:ext uri="{FF2B5EF4-FFF2-40B4-BE49-F238E27FC236}">
                <a16:creationId xmlns:a16="http://schemas.microsoft.com/office/drawing/2014/main" id="{39552927-448A-429D-B5D7-0BF2E4BFF6FF}"/>
              </a:ext>
            </a:extLst>
          </p:cNvPr>
          <p:cNvSpPr txBox="1"/>
          <p:nvPr/>
        </p:nvSpPr>
        <p:spPr>
          <a:xfrm>
            <a:off x="2949756" y="5054766"/>
            <a:ext cx="2414314" cy="307777"/>
          </a:xfrm>
          <a:prstGeom prst="rect">
            <a:avLst/>
          </a:prstGeom>
          <a:noFill/>
        </p:spPr>
        <p:txBody>
          <a:bodyPr wrap="square">
            <a:spAutoFit/>
          </a:bodyPr>
          <a:lstStyle/>
          <a:p>
            <a:pPr algn="ctr"/>
            <a:r>
              <a:rPr kumimoji="1" lang="en-US" altLang="ja-JP" sz="1400" b="1" dirty="0">
                <a:solidFill>
                  <a:srgbClr val="FF0000"/>
                </a:solidFill>
                <a:latin typeface="メイリオ" panose="020B0604030504040204" pitchFamily="50" charset="-128"/>
                <a:ea typeface="メイリオ" panose="020B0604030504040204" pitchFamily="50" charset="-128"/>
              </a:rPr>
              <a:t>Raspberry Pi </a:t>
            </a:r>
          </a:p>
        </p:txBody>
      </p:sp>
      <p:sp>
        <p:nvSpPr>
          <p:cNvPr id="169" name="テキスト ボックス 168">
            <a:extLst>
              <a:ext uri="{FF2B5EF4-FFF2-40B4-BE49-F238E27FC236}">
                <a16:creationId xmlns:a16="http://schemas.microsoft.com/office/drawing/2014/main" id="{44D41866-402E-4EA0-96D0-7C3CC7DCB53C}"/>
              </a:ext>
            </a:extLst>
          </p:cNvPr>
          <p:cNvSpPr txBox="1"/>
          <p:nvPr/>
        </p:nvSpPr>
        <p:spPr>
          <a:xfrm>
            <a:off x="451364" y="5056186"/>
            <a:ext cx="2414314" cy="307777"/>
          </a:xfrm>
          <a:prstGeom prst="rect">
            <a:avLst/>
          </a:prstGeom>
          <a:noFill/>
        </p:spPr>
        <p:txBody>
          <a:bodyPr wrap="square">
            <a:spAutoFit/>
          </a:bodyPr>
          <a:lstStyle/>
          <a:p>
            <a:pPr algn="ctr"/>
            <a:r>
              <a:rPr kumimoji="1" lang="en-US" altLang="ja-JP" sz="1400" b="1" dirty="0">
                <a:solidFill>
                  <a:srgbClr val="FF0000"/>
                </a:solidFill>
                <a:latin typeface="メイリオ" panose="020B0604030504040204" pitchFamily="50" charset="-128"/>
                <a:ea typeface="メイリオ" panose="020B0604030504040204" pitchFamily="50" charset="-128"/>
              </a:rPr>
              <a:t>Arduino Uno</a:t>
            </a:r>
          </a:p>
        </p:txBody>
      </p:sp>
      <p:sp>
        <p:nvSpPr>
          <p:cNvPr id="170" name="テキスト ボックス 169">
            <a:extLst>
              <a:ext uri="{FF2B5EF4-FFF2-40B4-BE49-F238E27FC236}">
                <a16:creationId xmlns:a16="http://schemas.microsoft.com/office/drawing/2014/main" id="{DB18C5CE-AA6A-4366-B6F1-2BDB5D206BED}"/>
              </a:ext>
            </a:extLst>
          </p:cNvPr>
          <p:cNvSpPr txBox="1"/>
          <p:nvPr/>
        </p:nvSpPr>
        <p:spPr>
          <a:xfrm>
            <a:off x="6017623" y="5506538"/>
            <a:ext cx="2414314" cy="307777"/>
          </a:xfrm>
          <a:prstGeom prst="rect">
            <a:avLst/>
          </a:prstGeom>
          <a:noFill/>
        </p:spPr>
        <p:txBody>
          <a:bodyPr wrap="square">
            <a:spAutoFit/>
          </a:bodyPr>
          <a:lstStyle/>
          <a:p>
            <a:pPr algn="ctr"/>
            <a:r>
              <a:rPr kumimoji="1" lang="en-US" altLang="ja-JP" sz="1400" b="1" dirty="0">
                <a:solidFill>
                  <a:srgbClr val="FF0000"/>
                </a:solidFill>
                <a:latin typeface="メイリオ" panose="020B0604030504040204" pitchFamily="50" charset="-128"/>
                <a:ea typeface="メイリオ" panose="020B0604030504040204" pitchFamily="50" charset="-128"/>
              </a:rPr>
              <a:t>Windows OS</a:t>
            </a:r>
            <a:r>
              <a:rPr kumimoji="1" lang="ja-JP" altLang="en-US" sz="1400" b="1" dirty="0">
                <a:solidFill>
                  <a:srgbClr val="FF0000"/>
                </a:solidFill>
                <a:latin typeface="メイリオ" panose="020B0604030504040204" pitchFamily="50" charset="-128"/>
                <a:ea typeface="メイリオ" panose="020B0604030504040204" pitchFamily="50" charset="-128"/>
              </a:rPr>
              <a:t> など</a:t>
            </a:r>
            <a:endParaRPr kumimoji="1" lang="en-US" altLang="ja-JP" sz="1400" b="1" dirty="0">
              <a:solidFill>
                <a:srgbClr val="FF0000"/>
              </a:solidFill>
              <a:latin typeface="メイリオ" panose="020B0604030504040204" pitchFamily="50" charset="-128"/>
              <a:ea typeface="メイリオ" panose="020B0604030504040204" pitchFamily="50" charset="-128"/>
            </a:endParaRPr>
          </a:p>
        </p:txBody>
      </p:sp>
      <p:pic>
        <p:nvPicPr>
          <p:cNvPr id="33" name="Picture 6">
            <a:extLst>
              <a:ext uri="{FF2B5EF4-FFF2-40B4-BE49-F238E27FC236}">
                <a16:creationId xmlns:a16="http://schemas.microsoft.com/office/drawing/2014/main" id="{0BD65BB8-A837-4344-B506-47A2355BDCE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11186" y="5034053"/>
            <a:ext cx="830673" cy="3693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6ABA1E08-71F7-4AF0-80A0-53B42398987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12831" y="4961935"/>
            <a:ext cx="341347" cy="42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474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仮想工場のシステム構成②</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dirty="0">
                <a:solidFill>
                  <a:srgbClr val="333333"/>
                </a:solidFill>
              </a:rPr>
              <a:t>具体的な機材は以下の通り</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625475" indent="-625475" algn="l"/>
            <a:r>
              <a:rPr lang="en-US" altLang="ja-JP" sz="1400" dirty="0"/>
              <a:t>1-6. </a:t>
            </a:r>
            <a:r>
              <a:rPr lang="ja-JP" altLang="en-US" sz="1400" dirty="0"/>
              <a:t>演習題材「制御システムの構築とセキュリティ検証」</a:t>
            </a:r>
          </a:p>
        </p:txBody>
      </p:sp>
      <p:sp>
        <p:nvSpPr>
          <p:cNvPr id="54" name="正方形/長方形 53">
            <a:extLst>
              <a:ext uri="{FF2B5EF4-FFF2-40B4-BE49-F238E27FC236}">
                <a16:creationId xmlns:a16="http://schemas.microsoft.com/office/drawing/2014/main" id="{3B2753B2-62C4-4A1D-B03F-3F4DFE6C86A7}"/>
              </a:ext>
            </a:extLst>
          </p:cNvPr>
          <p:cNvSpPr/>
          <p:nvPr/>
        </p:nvSpPr>
        <p:spPr>
          <a:xfrm>
            <a:off x="251521" y="2093765"/>
            <a:ext cx="8208912" cy="36796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5" name="Picture 14" descr="斜めから見たノートパソコンのイラスト">
            <a:extLst>
              <a:ext uri="{FF2B5EF4-FFF2-40B4-BE49-F238E27FC236}">
                <a16:creationId xmlns:a16="http://schemas.microsoft.com/office/drawing/2014/main" id="{7A94D990-DBEA-4DEA-A37B-E31DF8D2CD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3176" y="3718224"/>
            <a:ext cx="740938" cy="56311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会社の建物のアイコン（工場）">
            <a:extLst>
              <a:ext uri="{FF2B5EF4-FFF2-40B4-BE49-F238E27FC236}">
                <a16:creationId xmlns:a16="http://schemas.microsoft.com/office/drawing/2014/main" id="{31DB8080-3690-437C-83FB-A07A24246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434" y="1664208"/>
            <a:ext cx="1224136" cy="1138446"/>
          </a:xfrm>
          <a:prstGeom prst="rect">
            <a:avLst/>
          </a:prstGeom>
          <a:noFill/>
          <a:extLst>
            <a:ext uri="{909E8E84-426E-40DD-AFC4-6F175D3DCCD1}">
              <a14:hiddenFill xmlns:a14="http://schemas.microsoft.com/office/drawing/2010/main">
                <a:solidFill>
                  <a:srgbClr val="FFFFFF"/>
                </a:solidFill>
              </a14:hiddenFill>
            </a:ext>
          </a:extLst>
        </p:spPr>
      </p:pic>
      <p:sp>
        <p:nvSpPr>
          <p:cNvPr id="58" name="テキスト ボックス 57">
            <a:extLst>
              <a:ext uri="{FF2B5EF4-FFF2-40B4-BE49-F238E27FC236}">
                <a16:creationId xmlns:a16="http://schemas.microsoft.com/office/drawing/2014/main" id="{20B7CC0F-E124-45EA-8322-8CC4553DB865}"/>
              </a:ext>
            </a:extLst>
          </p:cNvPr>
          <p:cNvSpPr txBox="1"/>
          <p:nvPr/>
        </p:nvSpPr>
        <p:spPr>
          <a:xfrm>
            <a:off x="619350" y="2532113"/>
            <a:ext cx="1182707" cy="36933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dirty="0">
                <a:solidFill>
                  <a:sysClr val="windowText" lastClr="000000"/>
                </a:solidFill>
                <a:latin typeface="メイリオ" panose="020B0604030504040204" pitchFamily="50" charset="-128"/>
                <a:ea typeface="メイリオ" panose="020B0604030504040204" pitchFamily="50" charset="-128"/>
              </a:rPr>
              <a:t>仮想工場</a:t>
            </a:r>
          </a:p>
        </p:txBody>
      </p:sp>
      <p:grpSp>
        <p:nvGrpSpPr>
          <p:cNvPr id="59" name="グループ化 58">
            <a:extLst>
              <a:ext uri="{FF2B5EF4-FFF2-40B4-BE49-F238E27FC236}">
                <a16:creationId xmlns:a16="http://schemas.microsoft.com/office/drawing/2014/main" id="{5A01387B-C1C8-4393-B31D-464794DAFC85}"/>
              </a:ext>
            </a:extLst>
          </p:cNvPr>
          <p:cNvGrpSpPr/>
          <p:nvPr/>
        </p:nvGrpSpPr>
        <p:grpSpPr>
          <a:xfrm>
            <a:off x="616438" y="3040069"/>
            <a:ext cx="1139946" cy="907379"/>
            <a:chOff x="939194" y="2989963"/>
            <a:chExt cx="1139946" cy="907379"/>
          </a:xfrm>
        </p:grpSpPr>
        <p:pic>
          <p:nvPicPr>
            <p:cNvPr id="60" name="Picture 12" descr="ロボットアームのイラスト">
              <a:extLst>
                <a:ext uri="{FF2B5EF4-FFF2-40B4-BE49-F238E27FC236}">
                  <a16:creationId xmlns:a16="http://schemas.microsoft.com/office/drawing/2014/main" id="{C4F54594-528D-409F-B8DD-A2855E124A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工場のベルトコンベアのイラスト">
              <a:extLst>
                <a:ext uri="{FF2B5EF4-FFF2-40B4-BE49-F238E27FC236}">
                  <a16:creationId xmlns:a16="http://schemas.microsoft.com/office/drawing/2014/main" id="{C2CA85F9-3653-41B9-84A8-0A4983D269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テキスト ボックス 61">
            <a:extLst>
              <a:ext uri="{FF2B5EF4-FFF2-40B4-BE49-F238E27FC236}">
                <a16:creationId xmlns:a16="http://schemas.microsoft.com/office/drawing/2014/main" id="{615210BA-DD7C-405F-9152-CBC389ED9171}"/>
              </a:ext>
            </a:extLst>
          </p:cNvPr>
          <p:cNvSpPr txBox="1"/>
          <p:nvPr/>
        </p:nvSpPr>
        <p:spPr>
          <a:xfrm>
            <a:off x="2587745" y="3788231"/>
            <a:ext cx="1588442" cy="307777"/>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PLC</a:t>
            </a:r>
            <a:endParaRPr kumimoji="1" lang="ja-JP" altLang="en-US" sz="1400" dirty="0">
              <a:latin typeface="メイリオ" panose="020B0604030504040204" pitchFamily="50" charset="-128"/>
              <a:ea typeface="メイリオ" panose="020B0604030504040204" pitchFamily="50" charset="-128"/>
            </a:endParaRPr>
          </a:p>
        </p:txBody>
      </p:sp>
      <p:grpSp>
        <p:nvGrpSpPr>
          <p:cNvPr id="63" name="グループ化 62">
            <a:extLst>
              <a:ext uri="{FF2B5EF4-FFF2-40B4-BE49-F238E27FC236}">
                <a16:creationId xmlns:a16="http://schemas.microsoft.com/office/drawing/2014/main" id="{63893BDD-FD1D-4900-80D7-5FC473754222}"/>
              </a:ext>
            </a:extLst>
          </p:cNvPr>
          <p:cNvGrpSpPr/>
          <p:nvPr/>
        </p:nvGrpSpPr>
        <p:grpSpPr>
          <a:xfrm>
            <a:off x="2982138" y="2819686"/>
            <a:ext cx="1081713" cy="1020416"/>
            <a:chOff x="2324117" y="3073577"/>
            <a:chExt cx="1081713" cy="1020416"/>
          </a:xfrm>
        </p:grpSpPr>
        <p:pic>
          <p:nvPicPr>
            <p:cNvPr id="64" name="Picture 4" descr="指差し呼称のイラスト">
              <a:extLst>
                <a:ext uri="{FF2B5EF4-FFF2-40B4-BE49-F238E27FC236}">
                  <a16:creationId xmlns:a16="http://schemas.microsoft.com/office/drawing/2014/main" id="{22EE2D18-DA4C-4C61-A4ED-3F72357C4F3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ワープロのイラスト">
              <a:extLst>
                <a:ext uri="{FF2B5EF4-FFF2-40B4-BE49-F238E27FC236}">
                  <a16:creationId xmlns:a16="http://schemas.microsoft.com/office/drawing/2014/main" id="{9AB1014D-CE60-4BC3-A2AB-D44F5F2631BD}"/>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シングルボードコンピュータのイラスト">
              <a:extLst>
                <a:ext uri="{FF2B5EF4-FFF2-40B4-BE49-F238E27FC236}">
                  <a16:creationId xmlns:a16="http://schemas.microsoft.com/office/drawing/2014/main" id="{A4C7B68A-2452-40D2-A7F9-BCA6F9413EC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テキスト ボックス 66">
            <a:extLst>
              <a:ext uri="{FF2B5EF4-FFF2-40B4-BE49-F238E27FC236}">
                <a16:creationId xmlns:a16="http://schemas.microsoft.com/office/drawing/2014/main" id="{C4E82B22-CE93-481D-ADF7-DD06E7859051}"/>
              </a:ext>
            </a:extLst>
          </p:cNvPr>
          <p:cNvSpPr txBox="1"/>
          <p:nvPr/>
        </p:nvSpPr>
        <p:spPr>
          <a:xfrm>
            <a:off x="411635" y="3830744"/>
            <a:ext cx="1646634"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製造機械</a:t>
            </a:r>
          </a:p>
        </p:txBody>
      </p:sp>
      <p:sp>
        <p:nvSpPr>
          <p:cNvPr id="68" name="テキスト ボックス 67">
            <a:extLst>
              <a:ext uri="{FF2B5EF4-FFF2-40B4-BE49-F238E27FC236}">
                <a16:creationId xmlns:a16="http://schemas.microsoft.com/office/drawing/2014/main" id="{8AD496B1-4C11-4E2A-B3ED-AD6EA3806839}"/>
              </a:ext>
            </a:extLst>
          </p:cNvPr>
          <p:cNvSpPr txBox="1"/>
          <p:nvPr/>
        </p:nvSpPr>
        <p:spPr>
          <a:xfrm>
            <a:off x="5531265" y="4362940"/>
            <a:ext cx="2018840" cy="738664"/>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HMI</a:t>
            </a:r>
          </a:p>
          <a:p>
            <a:pPr algn="ctr"/>
            <a:r>
              <a:rPr kumimoji="1" lang="ja-JP" altLang="en-US" sz="1400" dirty="0">
                <a:latin typeface="メイリオ" panose="020B0604030504040204" pitchFamily="50" charset="-128"/>
                <a:ea typeface="メイリオ" panose="020B0604030504040204" pitchFamily="50" charset="-128"/>
              </a:rPr>
              <a:t>利用者・管理者</a:t>
            </a: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solidFill>
                  <a:srgbClr val="FF0000"/>
                </a:solidFill>
                <a:latin typeface="メイリオ" panose="020B0604030504040204" pitchFamily="50" charset="-128"/>
                <a:ea typeface="メイリオ" panose="020B0604030504040204" pitchFamily="50" charset="-128"/>
              </a:rPr>
              <a:t>実習用</a:t>
            </a:r>
            <a:r>
              <a:rPr kumimoji="1" lang="en-US" altLang="ja-JP" sz="1400" dirty="0">
                <a:solidFill>
                  <a:srgbClr val="FF0000"/>
                </a:solidFill>
                <a:latin typeface="メイリオ" panose="020B0604030504040204" pitchFamily="50" charset="-128"/>
                <a:ea typeface="メイリオ" panose="020B0604030504040204" pitchFamily="50" charset="-128"/>
              </a:rPr>
              <a:t>PC</a:t>
            </a:r>
            <a:endParaRPr kumimoji="1" lang="ja-JP" altLang="en-US" sz="1400" dirty="0">
              <a:solidFill>
                <a:srgbClr val="FF0000"/>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B53490EA-88BD-48F6-BDAB-E4FBEC96955A}"/>
              </a:ext>
            </a:extLst>
          </p:cNvPr>
          <p:cNvSpPr txBox="1"/>
          <p:nvPr/>
        </p:nvSpPr>
        <p:spPr>
          <a:xfrm>
            <a:off x="2541446" y="2166225"/>
            <a:ext cx="1450616"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工場内サーバー</a:t>
            </a:r>
          </a:p>
        </p:txBody>
      </p:sp>
      <p:pic>
        <p:nvPicPr>
          <p:cNvPr id="70" name="Picture 18" descr="モデムのマーク">
            <a:extLst>
              <a:ext uri="{FF2B5EF4-FFF2-40B4-BE49-F238E27FC236}">
                <a16:creationId xmlns:a16="http://schemas.microsoft.com/office/drawing/2014/main" id="{40A2C3D6-5BB4-4A11-A9B5-72EB6DDA243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8946" y="2766571"/>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コネクタ: カギ線 70">
            <a:extLst>
              <a:ext uri="{FF2B5EF4-FFF2-40B4-BE49-F238E27FC236}">
                <a16:creationId xmlns:a16="http://schemas.microsoft.com/office/drawing/2014/main" id="{124CE779-B1A3-4831-B28A-F30E3880852F}"/>
              </a:ext>
            </a:extLst>
          </p:cNvPr>
          <p:cNvCxnSpPr>
            <a:cxnSpLocks/>
            <a:stCxn id="64" idx="1"/>
            <a:endCxn id="61" idx="3"/>
          </p:cNvCxnSpPr>
          <p:nvPr/>
        </p:nvCxnSpPr>
        <p:spPr>
          <a:xfrm rot="10800000" flipV="1">
            <a:off x="1756384" y="3220947"/>
            <a:ext cx="1541662" cy="325240"/>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コネクタ: カギ線 71">
            <a:extLst>
              <a:ext uri="{FF2B5EF4-FFF2-40B4-BE49-F238E27FC236}">
                <a16:creationId xmlns:a16="http://schemas.microsoft.com/office/drawing/2014/main" id="{916A05A5-63DD-4DEF-A508-442E0A47815B}"/>
              </a:ext>
            </a:extLst>
          </p:cNvPr>
          <p:cNvCxnSpPr>
            <a:cxnSpLocks/>
            <a:endCxn id="65" idx="3"/>
          </p:cNvCxnSpPr>
          <p:nvPr/>
        </p:nvCxnSpPr>
        <p:spPr>
          <a:xfrm rot="10800000" flipV="1">
            <a:off x="4063851" y="2614613"/>
            <a:ext cx="793728" cy="697727"/>
          </a:xfrm>
          <a:prstGeom prst="bentConnector3">
            <a:avLst>
              <a:gd name="adj1" fmla="val 50000"/>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コネクタ: カギ線 72">
            <a:extLst>
              <a:ext uri="{FF2B5EF4-FFF2-40B4-BE49-F238E27FC236}">
                <a16:creationId xmlns:a16="http://schemas.microsoft.com/office/drawing/2014/main" id="{F965E3DA-8E68-4D70-94F2-75315742A7AD}"/>
              </a:ext>
            </a:extLst>
          </p:cNvPr>
          <p:cNvCxnSpPr>
            <a:cxnSpLocks/>
            <a:stCxn id="85" idx="2"/>
            <a:endCxn id="55" idx="1"/>
          </p:cNvCxnSpPr>
          <p:nvPr/>
        </p:nvCxnSpPr>
        <p:spPr>
          <a:xfrm rot="16200000" flipH="1">
            <a:off x="5174706" y="3041310"/>
            <a:ext cx="935705" cy="981236"/>
          </a:xfrm>
          <a:prstGeom prst="bentConnector2">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コネクタ: カギ線 73">
            <a:extLst>
              <a:ext uri="{FF2B5EF4-FFF2-40B4-BE49-F238E27FC236}">
                <a16:creationId xmlns:a16="http://schemas.microsoft.com/office/drawing/2014/main" id="{9F8410DA-C431-40D5-96A9-66DFE9E3A262}"/>
              </a:ext>
            </a:extLst>
          </p:cNvPr>
          <p:cNvCxnSpPr>
            <a:cxnSpLocks/>
            <a:stCxn id="75" idx="1"/>
          </p:cNvCxnSpPr>
          <p:nvPr/>
        </p:nvCxnSpPr>
        <p:spPr>
          <a:xfrm rot="10800000">
            <a:off x="7543749" y="2483640"/>
            <a:ext cx="207704" cy="591011"/>
          </a:xfrm>
          <a:prstGeom prst="bentConnector2">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5" name="Picture 20" descr="サーバのイラスト（1台）">
            <a:extLst>
              <a:ext uri="{FF2B5EF4-FFF2-40B4-BE49-F238E27FC236}">
                <a16:creationId xmlns:a16="http://schemas.microsoft.com/office/drawing/2014/main" id="{4FA89E70-09FD-4737-8758-D22654C08E4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51453" y="2751382"/>
            <a:ext cx="646536" cy="64653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コネクタ: カギ線 79">
            <a:extLst>
              <a:ext uri="{FF2B5EF4-FFF2-40B4-BE49-F238E27FC236}">
                <a16:creationId xmlns:a16="http://schemas.microsoft.com/office/drawing/2014/main" id="{7C186D60-0A26-4379-A722-CA8F9BBCB3E1}"/>
              </a:ext>
            </a:extLst>
          </p:cNvPr>
          <p:cNvCxnSpPr>
            <a:cxnSpLocks/>
            <a:endCxn id="70" idx="0"/>
          </p:cNvCxnSpPr>
          <p:nvPr/>
        </p:nvCxnSpPr>
        <p:spPr>
          <a:xfrm rot="10800000" flipV="1">
            <a:off x="6432096" y="2487709"/>
            <a:ext cx="2428524" cy="278862"/>
          </a:xfrm>
          <a:prstGeom prst="bentConnector2">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5" name="Picture 4" descr="ルータのマーク">
            <a:extLst>
              <a:ext uri="{FF2B5EF4-FFF2-40B4-BE49-F238E27FC236}">
                <a16:creationId xmlns:a16="http://schemas.microsoft.com/office/drawing/2014/main" id="{A1440ED1-E812-423F-8083-8D73708F48A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57579" y="2139382"/>
            <a:ext cx="588722" cy="924694"/>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コネクタ: カギ線 85">
            <a:extLst>
              <a:ext uri="{FF2B5EF4-FFF2-40B4-BE49-F238E27FC236}">
                <a16:creationId xmlns:a16="http://schemas.microsoft.com/office/drawing/2014/main" id="{C39D89E1-E883-4013-99C5-1E41D45C8497}"/>
              </a:ext>
            </a:extLst>
          </p:cNvPr>
          <p:cNvCxnSpPr>
            <a:cxnSpLocks/>
            <a:stCxn id="70" idx="1"/>
            <a:endCxn id="85" idx="3"/>
          </p:cNvCxnSpPr>
          <p:nvPr/>
        </p:nvCxnSpPr>
        <p:spPr>
          <a:xfrm rot="10800000">
            <a:off x="5446302" y="2601729"/>
            <a:ext cx="642645" cy="367300"/>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B77A2DC-3571-4DB5-B83D-BAE780513F83}"/>
              </a:ext>
            </a:extLst>
          </p:cNvPr>
          <p:cNvSpPr txBox="1"/>
          <p:nvPr/>
        </p:nvSpPr>
        <p:spPr>
          <a:xfrm>
            <a:off x="4997070" y="3017598"/>
            <a:ext cx="953531" cy="307777"/>
          </a:xfrm>
          <a:prstGeom prst="rect">
            <a:avLst/>
          </a:prstGeom>
          <a:noFill/>
        </p:spPr>
        <p:txBody>
          <a:bodyPr wrap="square">
            <a:spAutoFit/>
          </a:bodyPr>
          <a:lstStyle/>
          <a:p>
            <a:pPr algn="ctr"/>
            <a:r>
              <a:rPr kumimoji="1" lang="en-US" altLang="ja-JP" sz="1400" b="1" dirty="0">
                <a:latin typeface="メイリオ" panose="020B0604030504040204" pitchFamily="50" charset="-128"/>
                <a:ea typeface="メイリオ" panose="020B0604030504040204" pitchFamily="50" charset="-128"/>
              </a:rPr>
              <a:t>Wi-Fi</a:t>
            </a:r>
          </a:p>
        </p:txBody>
      </p:sp>
      <p:sp>
        <p:nvSpPr>
          <p:cNvPr id="99" name="楕円 98">
            <a:extLst>
              <a:ext uri="{FF2B5EF4-FFF2-40B4-BE49-F238E27FC236}">
                <a16:creationId xmlns:a16="http://schemas.microsoft.com/office/drawing/2014/main" id="{B76C7141-658E-4DD2-B065-6AD7CBB7B7D7}"/>
              </a:ext>
            </a:extLst>
          </p:cNvPr>
          <p:cNvSpPr/>
          <p:nvPr/>
        </p:nvSpPr>
        <p:spPr>
          <a:xfrm rot="686085">
            <a:off x="3500467" y="2563694"/>
            <a:ext cx="2977066" cy="1639746"/>
          </a:xfrm>
          <a:custGeom>
            <a:avLst/>
            <a:gdLst>
              <a:gd name="connsiteX0" fmla="*/ 0 w 2977066"/>
              <a:gd name="connsiteY0" fmla="*/ 819873 h 1639746"/>
              <a:gd name="connsiteX1" fmla="*/ 1488533 w 2977066"/>
              <a:gd name="connsiteY1" fmla="*/ 0 h 1639746"/>
              <a:gd name="connsiteX2" fmla="*/ 2977066 w 2977066"/>
              <a:gd name="connsiteY2" fmla="*/ 819873 h 1639746"/>
              <a:gd name="connsiteX3" fmla="*/ 1488533 w 2977066"/>
              <a:gd name="connsiteY3" fmla="*/ 1639746 h 1639746"/>
              <a:gd name="connsiteX4" fmla="*/ 0 w 2977066"/>
              <a:gd name="connsiteY4" fmla="*/ 819873 h 1639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066" h="1639746" extrusionOk="0">
                <a:moveTo>
                  <a:pt x="0" y="819873"/>
                </a:moveTo>
                <a:cubicBezTo>
                  <a:pt x="-65424" y="354936"/>
                  <a:pt x="639073" y="-2896"/>
                  <a:pt x="1488533" y="0"/>
                </a:cubicBezTo>
                <a:cubicBezTo>
                  <a:pt x="2292293" y="47653"/>
                  <a:pt x="2894432" y="296851"/>
                  <a:pt x="2977066" y="819873"/>
                </a:cubicBezTo>
                <a:cubicBezTo>
                  <a:pt x="3102613" y="1183079"/>
                  <a:pt x="2395210" y="1632486"/>
                  <a:pt x="1488533" y="1639746"/>
                </a:cubicBezTo>
                <a:cubicBezTo>
                  <a:pt x="651775" y="1548999"/>
                  <a:pt x="-11785" y="1301754"/>
                  <a:pt x="0" y="819873"/>
                </a:cubicBezTo>
                <a:close/>
              </a:path>
            </a:pathLst>
          </a:custGeom>
          <a:noFill/>
          <a:ln>
            <a:solidFill>
              <a:srgbClr val="FF0000"/>
            </a:solidFill>
            <a:prstDash val="dash"/>
            <a:extLst>
              <a:ext uri="{C807C97D-BFC1-408E-A445-0C87EB9F89A2}">
                <ask:lineSketchStyleProps xmlns:ask="http://schemas.microsoft.com/office/drawing/2018/sketchyshapes" sd="211229773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EDB0B4D1-6920-4D0F-9FDF-071332856610}"/>
              </a:ext>
            </a:extLst>
          </p:cNvPr>
          <p:cNvSpPr txBox="1"/>
          <p:nvPr/>
        </p:nvSpPr>
        <p:spPr>
          <a:xfrm>
            <a:off x="4376235" y="4274194"/>
            <a:ext cx="1307820"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制御スイッチ</a:t>
            </a:r>
          </a:p>
        </p:txBody>
      </p:sp>
      <p:sp>
        <p:nvSpPr>
          <p:cNvPr id="139" name="テキスト ボックス 138">
            <a:extLst>
              <a:ext uri="{FF2B5EF4-FFF2-40B4-BE49-F238E27FC236}">
                <a16:creationId xmlns:a16="http://schemas.microsoft.com/office/drawing/2014/main" id="{E19F5A9E-CABF-419E-8AC2-D8030733BEA0}"/>
              </a:ext>
            </a:extLst>
          </p:cNvPr>
          <p:cNvSpPr txBox="1"/>
          <p:nvPr/>
        </p:nvSpPr>
        <p:spPr>
          <a:xfrm>
            <a:off x="6988850" y="3826601"/>
            <a:ext cx="1312142" cy="461665"/>
          </a:xfrm>
          <a:prstGeom prst="rect">
            <a:avLst/>
          </a:prstGeom>
          <a:noFill/>
        </p:spPr>
        <p:txBody>
          <a:bodyPr wrap="square">
            <a:spAutoFit/>
          </a:bodyPr>
          <a:lstStyle/>
          <a:p>
            <a:pPr algn="ctr"/>
            <a:r>
              <a:rPr kumimoji="1" lang="ja-JP" altLang="en-US" sz="1200" b="1" dirty="0">
                <a:solidFill>
                  <a:schemeClr val="accent4">
                    <a:lumMod val="75000"/>
                  </a:schemeClr>
                </a:solidFill>
                <a:latin typeface="メイリオ" panose="020B0604030504040204" pitchFamily="50" charset="-128"/>
                <a:ea typeface="メイリオ" panose="020B0604030504040204" pitchFamily="50" charset="-128"/>
              </a:rPr>
              <a:t>閉じられた</a:t>
            </a:r>
            <a:br>
              <a:rPr kumimoji="1" lang="en-US" altLang="ja-JP" sz="1200" b="1" dirty="0">
                <a:solidFill>
                  <a:schemeClr val="accent4">
                    <a:lumMod val="75000"/>
                  </a:schemeClr>
                </a:solidFill>
                <a:latin typeface="メイリオ" panose="020B0604030504040204" pitchFamily="50" charset="-128"/>
                <a:ea typeface="メイリオ" panose="020B0604030504040204" pitchFamily="50" charset="-128"/>
              </a:rPr>
            </a:br>
            <a:r>
              <a:rPr kumimoji="1" lang="ja-JP" altLang="en-US" sz="1200" b="1" dirty="0">
                <a:solidFill>
                  <a:schemeClr val="accent4">
                    <a:lumMod val="75000"/>
                  </a:schemeClr>
                </a:solidFill>
                <a:latin typeface="メイリオ" panose="020B0604030504040204" pitchFamily="50" charset="-128"/>
                <a:ea typeface="メイリオ" panose="020B0604030504040204" pitchFamily="50" charset="-128"/>
              </a:rPr>
              <a:t>ネットワーク</a:t>
            </a:r>
            <a:endParaRPr kumimoji="1" lang="en-US" altLang="ja-JP" sz="1200" b="1" dirty="0">
              <a:solidFill>
                <a:schemeClr val="accent4">
                  <a:lumMod val="75000"/>
                </a:schemeClr>
              </a:solidFill>
              <a:latin typeface="メイリオ" panose="020B0604030504040204" pitchFamily="50" charset="-128"/>
              <a:ea typeface="メイリオ" panose="020B0604030504040204" pitchFamily="50" charset="-128"/>
            </a:endParaRPr>
          </a:p>
        </p:txBody>
      </p:sp>
      <p:cxnSp>
        <p:nvCxnSpPr>
          <p:cNvPr id="141" name="直線コネクタ 140">
            <a:extLst>
              <a:ext uri="{FF2B5EF4-FFF2-40B4-BE49-F238E27FC236}">
                <a16:creationId xmlns:a16="http://schemas.microsoft.com/office/drawing/2014/main" id="{CCE88551-1D73-4D35-9F44-8152E9401351}"/>
              </a:ext>
            </a:extLst>
          </p:cNvPr>
          <p:cNvCxnSpPr/>
          <p:nvPr/>
        </p:nvCxnSpPr>
        <p:spPr>
          <a:xfrm>
            <a:off x="5530261" y="1826891"/>
            <a:ext cx="3613739" cy="2871350"/>
          </a:xfrm>
          <a:prstGeom prst="line">
            <a:avLst/>
          </a:prstGeom>
          <a:ln w="38100">
            <a:prstDash val="sysDot"/>
          </a:ln>
        </p:spPr>
        <p:style>
          <a:lnRef idx="1">
            <a:schemeClr val="accent4"/>
          </a:lnRef>
          <a:fillRef idx="0">
            <a:schemeClr val="accent4"/>
          </a:fillRef>
          <a:effectRef idx="0">
            <a:schemeClr val="accent4"/>
          </a:effectRef>
          <a:fontRef idx="minor">
            <a:schemeClr val="tx1"/>
          </a:fontRef>
        </p:style>
      </p:cxnSp>
      <p:pic>
        <p:nvPicPr>
          <p:cNvPr id="47" name="図 46" descr="回路, 時計 が含まれている画像&#10;&#10;自動的に生成された説明">
            <a:extLst>
              <a:ext uri="{FF2B5EF4-FFF2-40B4-BE49-F238E27FC236}">
                <a16:creationId xmlns:a16="http://schemas.microsoft.com/office/drawing/2014/main" id="{DC436923-04EC-4C37-924C-F20FA513248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5349" y="4254937"/>
            <a:ext cx="2036020" cy="1043118"/>
          </a:xfrm>
          <a:prstGeom prst="rect">
            <a:avLst/>
          </a:prstGeom>
        </p:spPr>
      </p:pic>
      <p:pic>
        <p:nvPicPr>
          <p:cNvPr id="48" name="図 47" descr="図形&#10;&#10;低い精度で自動的に生成された説明">
            <a:extLst>
              <a:ext uri="{FF2B5EF4-FFF2-40B4-BE49-F238E27FC236}">
                <a16:creationId xmlns:a16="http://schemas.microsoft.com/office/drawing/2014/main" id="{A4AF3A24-C86E-4515-8DB3-EE7EC20779C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96584" y="4343583"/>
            <a:ext cx="1152534" cy="765264"/>
          </a:xfrm>
          <a:prstGeom prst="rect">
            <a:avLst/>
          </a:prstGeom>
        </p:spPr>
      </p:pic>
      <p:pic>
        <p:nvPicPr>
          <p:cNvPr id="49" name="Picture 6">
            <a:extLst>
              <a:ext uri="{FF2B5EF4-FFF2-40B4-BE49-F238E27FC236}">
                <a16:creationId xmlns:a16="http://schemas.microsoft.com/office/drawing/2014/main" id="{FEF5A3C3-2A09-477A-B5AE-1D408337286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6692" y="5251317"/>
            <a:ext cx="558172" cy="24817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a:extLst>
              <a:ext uri="{FF2B5EF4-FFF2-40B4-BE49-F238E27FC236}">
                <a16:creationId xmlns:a16="http://schemas.microsoft.com/office/drawing/2014/main" id="{CC1717AD-3061-4665-B306-80CE75AEE1E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98536" y="5057273"/>
            <a:ext cx="282170" cy="35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460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仮想工場のシステム構成①</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dirty="0">
                <a:solidFill>
                  <a:srgbClr val="333333"/>
                </a:solidFill>
              </a:rPr>
              <a:t>実際の動作（動画）</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625475" indent="-625475" algn="l"/>
            <a:r>
              <a:rPr lang="en-US" altLang="ja-JP" sz="1400" dirty="0"/>
              <a:t>1-6. </a:t>
            </a:r>
            <a:r>
              <a:rPr lang="ja-JP" altLang="en-US" sz="1400" dirty="0"/>
              <a:t>演習題材「制御システムの構築とセキュリティ検証」</a:t>
            </a:r>
          </a:p>
        </p:txBody>
      </p:sp>
      <p:pic>
        <p:nvPicPr>
          <p:cNvPr id="3" name="仮想工場の動作（LEDファン）">
            <a:hlinkClick r:id="" action="ppaction://media"/>
            <a:extLst>
              <a:ext uri="{FF2B5EF4-FFF2-40B4-BE49-F238E27FC236}">
                <a16:creationId xmlns:a16="http://schemas.microsoft.com/office/drawing/2014/main" id="{D2AA31FD-F5D5-4550-A269-73AB715464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5220" y="1840506"/>
            <a:ext cx="8027415" cy="4515421"/>
          </a:xfrm>
          <a:prstGeom prst="rect">
            <a:avLst/>
          </a:prstGeom>
        </p:spPr>
      </p:pic>
    </p:spTree>
    <p:extLst>
      <p:ext uri="{BB962C8B-B14F-4D97-AF65-F5344CB8AC3E}">
        <p14:creationId xmlns:p14="http://schemas.microsoft.com/office/powerpoint/2010/main" val="243496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制御セキュリティの必要性（解説なし版）</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1-1. </a:t>
            </a:r>
            <a:r>
              <a:rPr lang="ja-JP" altLang="en-US" sz="1400" dirty="0">
                <a:solidFill>
                  <a:schemeClr val="tx1">
                    <a:lumMod val="75000"/>
                    <a:lumOff val="25000"/>
                  </a:schemeClr>
                </a:solidFill>
              </a:rPr>
              <a:t>制御セキュリティを学ぶ</a:t>
            </a:r>
          </a:p>
        </p:txBody>
      </p:sp>
      <p:sp>
        <p:nvSpPr>
          <p:cNvPr id="9" name="テキスト ボックス 8">
            <a:extLst>
              <a:ext uri="{FF2B5EF4-FFF2-40B4-BE49-F238E27FC236}">
                <a16:creationId xmlns:a16="http://schemas.microsoft.com/office/drawing/2014/main" id="{0D33DDCA-F403-4A64-B582-A2BE9045A27F}"/>
              </a:ext>
            </a:extLst>
          </p:cNvPr>
          <p:cNvSpPr txBox="1"/>
          <p:nvPr/>
        </p:nvSpPr>
        <p:spPr>
          <a:xfrm>
            <a:off x="971600" y="6252236"/>
            <a:ext cx="7742362" cy="276999"/>
          </a:xfrm>
          <a:prstGeom prst="rect">
            <a:avLst/>
          </a:prstGeom>
          <a:noFill/>
        </p:spPr>
        <p:txBody>
          <a:bodyPr wrap="square">
            <a:spAutoFit/>
          </a:bodyPr>
          <a:lstStyle/>
          <a:p>
            <a:r>
              <a:rPr lang="ja-JP" altLang="en-US" sz="1200" dirty="0">
                <a:latin typeface="メイリオ" panose="020B0604030504040204" pitchFamily="50" charset="-128"/>
                <a:ea typeface="メイリオ" panose="020B0604030504040204" pitchFamily="50" charset="-128"/>
              </a:rPr>
              <a:t>今 制御システムも狙われている！ </a:t>
            </a:r>
            <a:r>
              <a:rPr lang="en-US" altLang="ja-JP" sz="1200" dirty="0">
                <a:latin typeface="メイリオ" panose="020B0604030504040204" pitchFamily="50" charset="-128"/>
                <a:ea typeface="メイリオ" panose="020B0604030504040204" pitchFamily="50" charset="-128"/>
              </a:rPr>
              <a:t>- IPA</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Channel</a:t>
            </a:r>
            <a:r>
              <a:rPr lang="ja-JP" altLang="en-US"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hlinkClick r:id="rId5"/>
              </a:rPr>
              <a:t>https://www.youtube.com/watch?v=NdMs45qBtbA</a:t>
            </a:r>
            <a:endParaRPr lang="en-US" altLang="ja-JP" sz="1200" dirty="0">
              <a:latin typeface="メイリオ" panose="020B0604030504040204" pitchFamily="50" charset="-128"/>
              <a:ea typeface="メイリオ" panose="020B0604030504040204" pitchFamily="50" charset="-128"/>
            </a:endParaRPr>
          </a:p>
        </p:txBody>
      </p:sp>
      <p:pic>
        <p:nvPicPr>
          <p:cNvPr id="3" name="IPAChannel_今制御システムも狙われている（ドラマ）">
            <a:hlinkClick r:id="" action="ppaction://media"/>
            <a:extLst>
              <a:ext uri="{FF2B5EF4-FFF2-40B4-BE49-F238E27FC236}">
                <a16:creationId xmlns:a16="http://schemas.microsoft.com/office/drawing/2014/main" id="{704B6062-2BA2-4B12-A3B8-0DA99685B3C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1519" y="1340769"/>
            <a:ext cx="8662401" cy="4766433"/>
          </a:xfrm>
          <a:prstGeom prst="rect">
            <a:avLst/>
          </a:prstGeom>
        </p:spPr>
      </p:pic>
      <p:pic>
        <p:nvPicPr>
          <p:cNvPr id="7" name="図 6">
            <a:extLst>
              <a:ext uri="{FF2B5EF4-FFF2-40B4-BE49-F238E27FC236}">
                <a16:creationId xmlns:a16="http://schemas.microsoft.com/office/drawing/2014/main" id="{35BB0D3F-DACA-49F3-8C60-8E61387E9D72}"/>
              </a:ext>
            </a:extLst>
          </p:cNvPr>
          <p:cNvPicPr>
            <a:picLocks noChangeAspect="1"/>
          </p:cNvPicPr>
          <p:nvPr/>
        </p:nvPicPr>
        <p:blipFill rotWithShape="1">
          <a:blip r:embed="rId7"/>
          <a:srcRect t="5934" b="7206"/>
          <a:stretch/>
        </p:blipFill>
        <p:spPr>
          <a:xfrm>
            <a:off x="155030" y="1340769"/>
            <a:ext cx="8833939" cy="4766433"/>
          </a:xfrm>
          <a:prstGeom prst="rect">
            <a:avLst/>
          </a:prstGeom>
        </p:spPr>
      </p:pic>
    </p:spTree>
    <p:extLst>
      <p:ext uri="{BB962C8B-B14F-4D97-AF65-F5344CB8AC3E}">
        <p14:creationId xmlns:p14="http://schemas.microsoft.com/office/powerpoint/2010/main" val="340937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1715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dirty="0">
                <a:solidFill>
                  <a:srgbClr val="002060"/>
                </a:solidFill>
              </a:rPr>
              <a:t>Raspberry</a:t>
            </a:r>
            <a:r>
              <a:rPr lang="ja-JP" altLang="en-US" sz="2800" dirty="0">
                <a:solidFill>
                  <a:srgbClr val="002060"/>
                </a:solidFill>
              </a:rPr>
              <a:t> </a:t>
            </a:r>
            <a:r>
              <a:rPr lang="en-US" altLang="ja-JP" sz="2800" dirty="0">
                <a:solidFill>
                  <a:srgbClr val="002060"/>
                </a:solidFill>
              </a:rPr>
              <a:t>Pi </a:t>
            </a:r>
            <a:r>
              <a:rPr lang="ja-JP" altLang="en-US" sz="2800" dirty="0">
                <a:solidFill>
                  <a:srgbClr val="002060"/>
                </a:solidFill>
              </a:rPr>
              <a:t>について</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625475" indent="-625475" algn="l"/>
            <a:r>
              <a:rPr lang="en-US" altLang="ja-JP" sz="1400" dirty="0"/>
              <a:t>1-6. </a:t>
            </a:r>
            <a:r>
              <a:rPr lang="ja-JP" altLang="en-US" sz="1400" dirty="0"/>
              <a:t>演習題材「制御システムの構築とセキュリティ検証」</a:t>
            </a:r>
          </a:p>
        </p:txBody>
      </p:sp>
      <p:sp>
        <p:nvSpPr>
          <p:cNvPr id="42" name="コンテンツ プレースホルダー 3">
            <a:extLst>
              <a:ext uri="{FF2B5EF4-FFF2-40B4-BE49-F238E27FC236}">
                <a16:creationId xmlns:a16="http://schemas.microsoft.com/office/drawing/2014/main" id="{094CF50A-0828-452B-9AE1-63EB8E486DFD}"/>
              </a:ext>
            </a:extLst>
          </p:cNvPr>
          <p:cNvSpPr>
            <a:spLocks noGrp="1"/>
          </p:cNvSpPr>
          <p:nvPr>
            <p:ph sz="quarter" idx="13"/>
          </p:nvPr>
        </p:nvSpPr>
        <p:spPr>
          <a:xfrm>
            <a:off x="451365" y="1361812"/>
            <a:ext cx="8313279" cy="4993403"/>
          </a:xfrm>
        </p:spPr>
        <p:txBody>
          <a:bodyPr>
            <a:normAutofit/>
          </a:bodyPr>
          <a:lstStyle/>
          <a:p>
            <a:pPr marL="0" indent="0">
              <a:buClr>
                <a:srgbClr val="0070C0"/>
              </a:buClr>
              <a:buNone/>
            </a:pPr>
            <a:r>
              <a:rPr lang="en-US" altLang="ja-JP" sz="2000" dirty="0"/>
              <a:t>ARM</a:t>
            </a:r>
            <a:r>
              <a:rPr lang="ja-JP" altLang="en-US" sz="2000" dirty="0"/>
              <a:t>プロセッサを搭載したシングルボードコンピューター。</a:t>
            </a:r>
            <a:br>
              <a:rPr lang="ja-JP" altLang="en-US" sz="2000" dirty="0"/>
            </a:br>
            <a:r>
              <a:rPr lang="ja-JP" altLang="en-US" sz="2000" dirty="0"/>
              <a:t>イギリスのラズベリーパイ財団によって開発されている。</a:t>
            </a:r>
            <a:br>
              <a:rPr lang="ja-JP" altLang="en-US" sz="2000" dirty="0"/>
            </a:br>
            <a:endParaRPr lang="ja-JP" altLang="en-US" sz="2000" dirty="0"/>
          </a:p>
          <a:p>
            <a:pPr>
              <a:buClr>
                <a:srgbClr val="0070C0"/>
              </a:buClr>
              <a:buFont typeface="Wingdings" panose="05000000000000000000" pitchFamily="2" charset="2"/>
              <a:buChar char="l"/>
            </a:pPr>
            <a:r>
              <a:rPr lang="en-US" altLang="ja-JP" sz="2000" dirty="0"/>
              <a:t>Raspberry Pi </a:t>
            </a:r>
            <a:r>
              <a:rPr lang="ja-JP" altLang="en-US" sz="2000" dirty="0"/>
              <a:t>の種類</a:t>
            </a:r>
            <a:br>
              <a:rPr lang="ja-JP" altLang="en-US" sz="2000" dirty="0"/>
            </a:br>
            <a:r>
              <a:rPr lang="ja-JP" altLang="en-US" sz="2000" dirty="0"/>
              <a:t>・</a:t>
            </a:r>
            <a:r>
              <a:rPr lang="en-US" altLang="ja-JP" sz="2000" dirty="0"/>
              <a:t>Raspberry Pi 4 </a:t>
            </a:r>
            <a:r>
              <a:rPr lang="ja-JP" altLang="en-US" sz="2000" dirty="0"/>
              <a:t>／ </a:t>
            </a:r>
            <a:r>
              <a:rPr lang="en-US" altLang="ja-JP" sz="2000" dirty="0"/>
              <a:t>Raspberry Pi 3 Model B+</a:t>
            </a:r>
            <a:br>
              <a:rPr lang="en-US" altLang="ja-JP" sz="2000" dirty="0"/>
            </a:br>
            <a:r>
              <a:rPr lang="ja-JP" altLang="en-US" sz="2000" dirty="0"/>
              <a:t>　</a:t>
            </a:r>
            <a:r>
              <a:rPr lang="en-US" altLang="ja-JP" sz="2000" dirty="0"/>
              <a:t>Raspberry Pi </a:t>
            </a:r>
            <a:r>
              <a:rPr lang="ja-JP" altLang="en-US" sz="2000" dirty="0"/>
              <a:t>を小型化したもの</a:t>
            </a:r>
            <a:endParaRPr lang="en-US" altLang="ja-JP" sz="2000" dirty="0"/>
          </a:p>
          <a:p>
            <a:pPr marL="0" indent="0">
              <a:buClr>
                <a:srgbClr val="0070C0"/>
              </a:buClr>
              <a:buNone/>
            </a:pPr>
            <a:r>
              <a:rPr lang="ja-JP" altLang="en-US" sz="2000" dirty="0"/>
              <a:t>　 ・</a:t>
            </a:r>
            <a:r>
              <a:rPr lang="en-US" altLang="ja-JP" sz="2000" dirty="0"/>
              <a:t>Raspberry Pi Zero</a:t>
            </a:r>
            <a:br>
              <a:rPr lang="en-US" altLang="ja-JP" sz="2000" dirty="0"/>
            </a:br>
            <a:r>
              <a:rPr lang="en-US" altLang="ja-JP" sz="2000" dirty="0"/>
              <a:t>     </a:t>
            </a:r>
            <a:r>
              <a:rPr lang="ja-JP" altLang="en-US" sz="2000" dirty="0"/>
              <a:t>　</a:t>
            </a:r>
            <a:r>
              <a:rPr lang="en-US" altLang="ja-JP" sz="2000" dirty="0"/>
              <a:t>Raspberry Pi </a:t>
            </a:r>
            <a:r>
              <a:rPr lang="ja-JP" altLang="en-US" sz="2000" dirty="0"/>
              <a:t>を小型化したもの</a:t>
            </a:r>
          </a:p>
          <a:p>
            <a:pPr marL="0" indent="0">
              <a:buClr>
                <a:srgbClr val="0070C0"/>
              </a:buClr>
              <a:buNone/>
            </a:pPr>
            <a:endParaRPr lang="ja-JP" altLang="en-US" sz="2000" dirty="0"/>
          </a:p>
          <a:p>
            <a:pPr>
              <a:buClr>
                <a:srgbClr val="0070C0"/>
              </a:buClr>
              <a:buFont typeface="Wingdings" panose="05000000000000000000" pitchFamily="2" charset="2"/>
              <a:buChar char="l"/>
            </a:pPr>
            <a:endParaRPr lang="ja-JP" altLang="en-US" sz="2000" dirty="0"/>
          </a:p>
          <a:p>
            <a:pPr>
              <a:buClr>
                <a:srgbClr val="0070C0"/>
              </a:buClr>
              <a:buFont typeface="Wingdings" panose="05000000000000000000" pitchFamily="2" charset="2"/>
              <a:buChar char="l"/>
            </a:pPr>
            <a:endParaRPr lang="ja-JP" altLang="en-US" sz="2000" dirty="0"/>
          </a:p>
          <a:p>
            <a:pPr>
              <a:buClr>
                <a:srgbClr val="0070C0"/>
              </a:buClr>
              <a:buFont typeface="Wingdings" panose="05000000000000000000" pitchFamily="2" charset="2"/>
              <a:buChar char="l"/>
            </a:pPr>
            <a:endParaRPr lang="ja-JP" altLang="en-US" sz="2000" dirty="0"/>
          </a:p>
          <a:p>
            <a:pPr>
              <a:buClr>
                <a:srgbClr val="0070C0"/>
              </a:buClr>
              <a:buFont typeface="Wingdings" panose="05000000000000000000" pitchFamily="2" charset="2"/>
              <a:buChar char="l"/>
            </a:pPr>
            <a:endParaRPr lang="ja-JP" altLang="en-US" sz="2000" dirty="0"/>
          </a:p>
          <a:p>
            <a:pPr>
              <a:buClr>
                <a:srgbClr val="0070C0"/>
              </a:buClr>
              <a:buFont typeface="Wingdings" panose="05000000000000000000" pitchFamily="2" charset="2"/>
              <a:buChar char="l"/>
            </a:pPr>
            <a:endParaRPr lang="ja-JP" altLang="en-US" sz="2000" dirty="0"/>
          </a:p>
          <a:p>
            <a:pPr>
              <a:buClr>
                <a:srgbClr val="0070C0"/>
              </a:buClr>
              <a:buFont typeface="Wingdings" panose="05000000000000000000" pitchFamily="2" charset="2"/>
              <a:buChar char="l"/>
            </a:pPr>
            <a:endParaRPr lang="ja-JP" altLang="en-US" sz="2000" dirty="0"/>
          </a:p>
        </p:txBody>
      </p:sp>
      <p:pic>
        <p:nvPicPr>
          <p:cNvPr id="13" name="Picture 4" descr="「Raspberry Pi スイッチサイエンス」の画像検索結果">
            <a:extLst>
              <a:ext uri="{FF2B5EF4-FFF2-40B4-BE49-F238E27FC236}">
                <a16:creationId xmlns:a16="http://schemas.microsoft.com/office/drawing/2014/main" id="{B7E6B6A3-28A8-4418-B628-7D4AF97CA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2528" y="4943122"/>
            <a:ext cx="2177697" cy="11061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s://docid81hrs3j1.cloudfront.net/imagecontent/raspberrypi_banner.png">
            <a:extLst>
              <a:ext uri="{FF2B5EF4-FFF2-40B4-BE49-F238E27FC236}">
                <a16:creationId xmlns:a16="http://schemas.microsoft.com/office/drawing/2014/main" id="{E44C668A-98A8-4F3C-B13E-50F234271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357" y="3069854"/>
            <a:ext cx="2998868" cy="9203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Raspberry Pi 4">
            <a:extLst>
              <a:ext uri="{FF2B5EF4-FFF2-40B4-BE49-F238E27FC236}">
                <a16:creationId xmlns:a16="http://schemas.microsoft.com/office/drawing/2014/main" id="{1879F339-E44F-4FED-8EA1-12975197AB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4162986"/>
            <a:ext cx="2807363" cy="18583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https://www.raspberrypi.org/homepage-9df4b/static/a77ea87d78ae0a97e7f3491c8ee14ca4/bc3a8/c680f7e0fae35f6cd7fd83123a66e4a3c3af1f1e_770a4970-1-1.jpg">
            <a:extLst>
              <a:ext uri="{FF2B5EF4-FFF2-40B4-BE49-F238E27FC236}">
                <a16:creationId xmlns:a16="http://schemas.microsoft.com/office/drawing/2014/main" id="{0BFD86AC-94DA-4984-86CA-10CE0337F9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75" t="860" r="25430" b="860"/>
          <a:stretch/>
        </p:blipFill>
        <p:spPr bwMode="auto">
          <a:xfrm rot="16200000">
            <a:off x="4141989" y="3654513"/>
            <a:ext cx="1858302" cy="284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43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dirty="0">
                <a:solidFill>
                  <a:srgbClr val="002060"/>
                </a:solidFill>
              </a:rPr>
              <a:t>Arduino</a:t>
            </a:r>
            <a:r>
              <a:rPr lang="ja-JP" altLang="en-US" sz="2800" dirty="0">
                <a:solidFill>
                  <a:srgbClr val="002060"/>
                </a:solidFill>
              </a:rPr>
              <a:t>について</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625475" indent="-625475" algn="l"/>
            <a:r>
              <a:rPr lang="en-US" altLang="ja-JP" sz="1400" dirty="0"/>
              <a:t>1-6. </a:t>
            </a:r>
            <a:r>
              <a:rPr lang="ja-JP" altLang="en-US" sz="1400" dirty="0"/>
              <a:t>演習題材「制御システムの構築とセキュリティ検証」</a:t>
            </a:r>
          </a:p>
        </p:txBody>
      </p:sp>
      <p:sp>
        <p:nvSpPr>
          <p:cNvPr id="42" name="コンテンツ プレースホルダー 3">
            <a:extLst>
              <a:ext uri="{FF2B5EF4-FFF2-40B4-BE49-F238E27FC236}">
                <a16:creationId xmlns:a16="http://schemas.microsoft.com/office/drawing/2014/main" id="{094CF50A-0828-452B-9AE1-63EB8E486DFD}"/>
              </a:ext>
            </a:extLst>
          </p:cNvPr>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en-US" altLang="ja-JP" sz="2000" dirty="0"/>
              <a:t>Arduino</a:t>
            </a:r>
            <a:r>
              <a:rPr lang="ja-JP" altLang="en-US" sz="2000" dirty="0"/>
              <a:t>（アルデュイーノ もしくは アルドゥイーノ）</a:t>
            </a:r>
            <a:br>
              <a:rPr lang="en-US" altLang="ja-JP" sz="1600" dirty="0"/>
            </a:br>
            <a:r>
              <a:rPr lang="en-US" altLang="ja-JP" sz="1600" dirty="0"/>
              <a:t>AVR</a:t>
            </a:r>
            <a:r>
              <a:rPr lang="ja-JP" altLang="en-US" sz="1600" dirty="0"/>
              <a:t>マイコン、入出力ポートを備えた基板、</a:t>
            </a:r>
            <a:r>
              <a:rPr lang="en-US" altLang="ja-JP" sz="1600" dirty="0"/>
              <a:t>Arduino</a:t>
            </a:r>
            <a:r>
              <a:rPr lang="ja-JP" altLang="en-US" sz="1600" dirty="0"/>
              <a:t>言語（</a:t>
            </a:r>
            <a:r>
              <a:rPr lang="en-US" altLang="ja-JP" sz="1600" dirty="0"/>
              <a:t>C</a:t>
            </a:r>
            <a:r>
              <a:rPr lang="ja-JP" altLang="en-US" sz="1600" dirty="0"/>
              <a:t>言語風）と</a:t>
            </a:r>
            <a:br>
              <a:rPr lang="en-US" altLang="ja-JP" sz="1600" dirty="0"/>
            </a:br>
            <a:r>
              <a:rPr lang="ja-JP" altLang="en-US" sz="1600" dirty="0"/>
              <a:t>統合開発環境（</a:t>
            </a:r>
            <a:r>
              <a:rPr lang="en-US" altLang="ja-JP" sz="1600" dirty="0"/>
              <a:t>IDE</a:t>
            </a:r>
            <a:r>
              <a:rPr lang="ja-JP" altLang="en-US" sz="1600" dirty="0"/>
              <a:t>）から構成されるシステム。演習では「</a:t>
            </a:r>
            <a:r>
              <a:rPr lang="en-US" altLang="ja-JP" sz="1600" dirty="0"/>
              <a:t>Arduino</a:t>
            </a:r>
            <a:r>
              <a:rPr lang="ja-JP" altLang="en-US" sz="1600" dirty="0"/>
              <a:t> </a:t>
            </a:r>
            <a:r>
              <a:rPr lang="en-US" altLang="ja-JP" sz="1600" dirty="0"/>
              <a:t>UNO</a:t>
            </a:r>
            <a:r>
              <a:rPr lang="ja-JP" altLang="en-US" sz="1600" dirty="0"/>
              <a:t>」を利用。</a:t>
            </a:r>
            <a:br>
              <a:rPr lang="en-US" altLang="ja-JP" sz="1600" dirty="0"/>
            </a:br>
            <a:endParaRPr lang="en-US" altLang="ja-JP" sz="1600" dirty="0"/>
          </a:p>
          <a:p>
            <a:pPr>
              <a:buClr>
                <a:srgbClr val="0070C0"/>
              </a:buClr>
              <a:buFont typeface="Wingdings" panose="05000000000000000000" pitchFamily="2" charset="2"/>
              <a:buChar char="l"/>
            </a:pPr>
            <a:r>
              <a:rPr lang="en-US" altLang="ja-JP" sz="2000" dirty="0"/>
              <a:t>Arduino</a:t>
            </a:r>
            <a:r>
              <a:rPr lang="ja-JP" altLang="en-US" sz="2000" dirty="0"/>
              <a:t> </a:t>
            </a:r>
            <a:r>
              <a:rPr lang="en-US" altLang="ja-JP" sz="2000" dirty="0"/>
              <a:t>IDE</a:t>
            </a:r>
            <a:br>
              <a:rPr lang="en-US" altLang="ja-JP" sz="2000" dirty="0"/>
            </a:br>
            <a:r>
              <a:rPr lang="en-US" altLang="ja-JP" sz="1600" dirty="0"/>
              <a:t>Arduino</a:t>
            </a:r>
            <a:r>
              <a:rPr lang="ja-JP" altLang="en-US" sz="1600" dirty="0"/>
              <a:t>の統合開発環境。エディター、コンパイラー、基板へのファームウェア</a:t>
            </a:r>
            <a:br>
              <a:rPr lang="en-US" altLang="ja-JP" sz="1600" dirty="0"/>
            </a:br>
            <a:r>
              <a:rPr lang="ja-JP" altLang="en-US" sz="1600" dirty="0"/>
              <a:t>転送機能などを含む。</a:t>
            </a:r>
            <a:r>
              <a:rPr lang="en-US" altLang="ja-JP" sz="1600" dirty="0"/>
              <a:t>Arduino</a:t>
            </a:r>
            <a:r>
              <a:rPr lang="ja-JP" altLang="en-US" sz="1600" dirty="0"/>
              <a:t>ではプログラムをスケッチと呼ぶ。</a:t>
            </a:r>
            <a:br>
              <a:rPr lang="en-US" altLang="ja-JP" sz="1600" dirty="0"/>
            </a:br>
            <a:endParaRPr lang="en-US" altLang="ja-JP" sz="1600" dirty="0"/>
          </a:p>
          <a:p>
            <a:pPr>
              <a:buClr>
                <a:srgbClr val="0070C0"/>
              </a:buClr>
              <a:buFont typeface="Wingdings" panose="05000000000000000000" pitchFamily="2" charset="2"/>
              <a:buChar char="l"/>
            </a:pPr>
            <a:r>
              <a:rPr lang="ja-JP" altLang="en-US" sz="2000" dirty="0"/>
              <a:t>シールド</a:t>
            </a:r>
            <a:br>
              <a:rPr lang="en-US" altLang="ja-JP" sz="1600" dirty="0"/>
            </a:br>
            <a:r>
              <a:rPr lang="en-US" altLang="ja-JP" sz="1600" dirty="0"/>
              <a:t>Arduino </a:t>
            </a:r>
            <a:r>
              <a:rPr lang="ja-JP" altLang="en-US" sz="1600" dirty="0"/>
              <a:t>の上に積み上げて使用する各種基盤をシールドをと呼ぶ。</a:t>
            </a:r>
            <a:br>
              <a:rPr lang="en-US" altLang="ja-JP" sz="1600" dirty="0"/>
            </a:br>
            <a:r>
              <a:rPr lang="ja-JP" altLang="en-US" sz="1600" dirty="0"/>
              <a:t>今回の演習でも、通信用のシールドを利用する。</a:t>
            </a:r>
            <a:br>
              <a:rPr lang="en-US" altLang="ja-JP" sz="1600" dirty="0"/>
            </a:br>
            <a:endParaRPr lang="en-US" altLang="ja-JP" sz="1600" dirty="0"/>
          </a:p>
          <a:p>
            <a:pPr>
              <a:buClr>
                <a:srgbClr val="0070C0"/>
              </a:buClr>
              <a:buFont typeface="Wingdings" panose="05000000000000000000" pitchFamily="2" charset="2"/>
              <a:buChar char="l"/>
            </a:pPr>
            <a:endParaRPr lang="en-US" altLang="ja-JP" sz="1600" dirty="0"/>
          </a:p>
          <a:p>
            <a:pPr marL="0" indent="0">
              <a:buClr>
                <a:srgbClr val="0070C0"/>
              </a:buClr>
              <a:buNone/>
            </a:pPr>
            <a:endParaRPr lang="en-US" altLang="ja-JP" sz="2400" dirty="0"/>
          </a:p>
          <a:p>
            <a:pPr marL="0" indent="0">
              <a:buClr>
                <a:srgbClr val="0070C0"/>
              </a:buClr>
              <a:buNone/>
            </a:pPr>
            <a:endParaRPr lang="en-US" altLang="ja-JP" sz="2400" dirty="0"/>
          </a:p>
          <a:p>
            <a:pPr marL="0" indent="0">
              <a:buClr>
                <a:srgbClr val="0070C0"/>
              </a:buClr>
              <a:buNone/>
            </a:pPr>
            <a:endParaRPr lang="en-US" altLang="ja-JP" sz="2400" dirty="0"/>
          </a:p>
          <a:p>
            <a:pPr marL="0" indent="0">
              <a:buClr>
                <a:srgbClr val="0070C0"/>
              </a:buClr>
              <a:buNone/>
            </a:pPr>
            <a:endParaRPr lang="en-US" altLang="ja-JP" sz="2400" dirty="0"/>
          </a:p>
          <a:p>
            <a:pPr marL="0" indent="0">
              <a:buClr>
                <a:srgbClr val="0070C0"/>
              </a:buClr>
              <a:buNone/>
            </a:pPr>
            <a:endParaRPr lang="en-US" altLang="ja-JP" sz="2400" dirty="0"/>
          </a:p>
          <a:p>
            <a:pPr marL="0" indent="0">
              <a:buClr>
                <a:srgbClr val="0070C0"/>
              </a:buClr>
              <a:buNone/>
            </a:pPr>
            <a:endParaRPr lang="en-US" altLang="ja-JP" sz="2400" dirty="0"/>
          </a:p>
        </p:txBody>
      </p:sp>
      <p:pic>
        <p:nvPicPr>
          <p:cNvPr id="9" name="図 8">
            <a:extLst>
              <a:ext uri="{FF2B5EF4-FFF2-40B4-BE49-F238E27FC236}">
                <a16:creationId xmlns:a16="http://schemas.microsoft.com/office/drawing/2014/main" id="{23E5BA33-81CF-4BF0-9CEE-A97BC42F3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56" y="4415380"/>
            <a:ext cx="2736304" cy="1965948"/>
          </a:xfrm>
          <a:prstGeom prst="rect">
            <a:avLst/>
          </a:prstGeom>
        </p:spPr>
      </p:pic>
      <p:pic>
        <p:nvPicPr>
          <p:cNvPr id="11" name="図 10">
            <a:extLst>
              <a:ext uri="{FF2B5EF4-FFF2-40B4-BE49-F238E27FC236}">
                <a16:creationId xmlns:a16="http://schemas.microsoft.com/office/drawing/2014/main" id="{3B7ACF95-8C45-4806-9092-7BAC4FA627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9912" y="4525908"/>
            <a:ext cx="1748072" cy="1604012"/>
          </a:xfrm>
          <a:prstGeom prst="rect">
            <a:avLst/>
          </a:prstGeom>
        </p:spPr>
      </p:pic>
      <p:pic>
        <p:nvPicPr>
          <p:cNvPr id="53" name="図 52">
            <a:extLst>
              <a:ext uri="{FF2B5EF4-FFF2-40B4-BE49-F238E27FC236}">
                <a16:creationId xmlns:a16="http://schemas.microsoft.com/office/drawing/2014/main" id="{231139E5-6BF1-48E8-9FD0-64A934EEB074}"/>
              </a:ext>
            </a:extLst>
          </p:cNvPr>
          <p:cNvPicPr>
            <a:picLocks noChangeAspect="1"/>
          </p:cNvPicPr>
          <p:nvPr/>
        </p:nvPicPr>
        <p:blipFill>
          <a:blip r:embed="rId5"/>
          <a:stretch>
            <a:fillRect/>
          </a:stretch>
        </p:blipFill>
        <p:spPr>
          <a:xfrm>
            <a:off x="6228184" y="4482588"/>
            <a:ext cx="2142200" cy="1604012"/>
          </a:xfrm>
          <a:prstGeom prst="rect">
            <a:avLst/>
          </a:prstGeom>
        </p:spPr>
      </p:pic>
    </p:spTree>
    <p:extLst>
      <p:ext uri="{BB962C8B-B14F-4D97-AF65-F5344CB8AC3E}">
        <p14:creationId xmlns:p14="http://schemas.microsoft.com/office/powerpoint/2010/main" val="2942262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a:spLocks noGrp="1"/>
          </p:cNvSpPr>
          <p:nvPr>
            <p:ph sz="quarter" idx="13"/>
          </p:nvPr>
        </p:nvSpPr>
        <p:spPr>
          <a:xfrm>
            <a:off x="379356" y="1397333"/>
            <a:ext cx="8313279" cy="4993403"/>
          </a:xfrm>
        </p:spPr>
        <p:txBody>
          <a:bodyPr>
            <a:normAutofit/>
          </a:bodyPr>
          <a:lstStyle/>
          <a:p>
            <a:pPr>
              <a:buClr>
                <a:srgbClr val="0070C0"/>
              </a:buClr>
              <a:buFont typeface="Wingdings" panose="05000000000000000000" pitchFamily="2" charset="2"/>
              <a:buChar char="l"/>
            </a:pPr>
            <a:r>
              <a:rPr lang="en-US" altLang="ja-JP" sz="2000" dirty="0" err="1"/>
              <a:t>OpenPLC</a:t>
            </a:r>
            <a:r>
              <a:rPr lang="ja-JP" altLang="en-US" sz="2000" dirty="0"/>
              <a:t>の開発環境（</a:t>
            </a:r>
            <a:r>
              <a:rPr lang="en-US" altLang="ja-JP" sz="2000" dirty="0" err="1"/>
              <a:t>OpenPLC</a:t>
            </a:r>
            <a:r>
              <a:rPr lang="ja-JP" altLang="en-US" sz="2000" dirty="0"/>
              <a:t> </a:t>
            </a:r>
            <a:r>
              <a:rPr lang="en-US" altLang="ja-JP" sz="2000" dirty="0"/>
              <a:t>Editor</a:t>
            </a:r>
            <a:r>
              <a:rPr lang="ja-JP" altLang="en-US" sz="2000" dirty="0"/>
              <a:t>）を準備します。</a:t>
            </a:r>
            <a:br>
              <a:rPr lang="en-US" altLang="ja-JP" sz="2000" dirty="0"/>
            </a:br>
            <a:r>
              <a:rPr lang="ja-JP" altLang="en-US" sz="2000" dirty="0"/>
              <a:t>以下の</a:t>
            </a:r>
            <a:r>
              <a:rPr lang="en-US" altLang="ja-JP" sz="2000" dirty="0"/>
              <a:t>URL</a:t>
            </a:r>
            <a:r>
              <a:rPr lang="ja-JP" altLang="en-US" sz="2000" dirty="0"/>
              <a:t>にアクセスしインストールしてください。</a:t>
            </a:r>
            <a:br>
              <a:rPr lang="en-US" altLang="ja-JP" sz="2000" dirty="0"/>
            </a:br>
            <a:r>
              <a:rPr lang="en-US" altLang="ja-JP" sz="2000" dirty="0">
                <a:hlinkClick r:id="rId3"/>
              </a:rPr>
              <a:t>https://www.openplcproject.com/plcopen-editor/</a:t>
            </a:r>
            <a:endParaRPr lang="en-US" altLang="ja-JP" sz="2000" dirty="0"/>
          </a:p>
          <a:p>
            <a:pPr>
              <a:buClr>
                <a:srgbClr val="0070C0"/>
              </a:buClr>
              <a:buFont typeface="Wingdings" panose="05000000000000000000" pitchFamily="2" charset="2"/>
              <a:buChar char="l"/>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p:txBody>
      </p:sp>
      <p:pic>
        <p:nvPicPr>
          <p:cNvPr id="26" name="図 25">
            <a:extLst>
              <a:ext uri="{FF2B5EF4-FFF2-40B4-BE49-F238E27FC236}">
                <a16:creationId xmlns:a16="http://schemas.microsoft.com/office/drawing/2014/main" id="{EF57B5D0-1349-4D63-BFA1-38A61DF9D8B7}"/>
              </a:ext>
            </a:extLst>
          </p:cNvPr>
          <p:cNvPicPr>
            <a:picLocks noChangeAspect="1"/>
          </p:cNvPicPr>
          <p:nvPr/>
        </p:nvPicPr>
        <p:blipFill>
          <a:blip r:embed="rId4"/>
          <a:stretch>
            <a:fillRect/>
          </a:stretch>
        </p:blipFill>
        <p:spPr>
          <a:xfrm>
            <a:off x="449257" y="2554945"/>
            <a:ext cx="3840407" cy="2373585"/>
          </a:xfrm>
          <a:prstGeom prst="rect">
            <a:avLst/>
          </a:prstGeom>
        </p:spPr>
      </p:pic>
      <p:sp>
        <p:nvSpPr>
          <p:cNvPr id="5" name="タイトル 4"/>
          <p:cNvSpPr>
            <a:spLocks noGrp="1"/>
          </p:cNvSpPr>
          <p:nvPr>
            <p:ph type="title"/>
          </p:nvPr>
        </p:nvSpPr>
        <p:spPr>
          <a:xfrm>
            <a:off x="251520" y="750798"/>
            <a:ext cx="8568952" cy="646536"/>
          </a:xfrm>
        </p:spPr>
        <p:txBody>
          <a:bodyPr/>
          <a:lstStyle/>
          <a:p>
            <a:r>
              <a:rPr lang="en-US" altLang="ja-JP" sz="2800" dirty="0">
                <a:solidFill>
                  <a:srgbClr val="002060"/>
                </a:solidFill>
              </a:rPr>
              <a:t>Open PLC Editor</a:t>
            </a:r>
            <a:r>
              <a:rPr lang="ja-JP" altLang="en-US" sz="2800">
                <a:solidFill>
                  <a:srgbClr val="002060"/>
                </a:solidFill>
              </a:rPr>
              <a:t>のセットアップ</a:t>
            </a:r>
            <a:r>
              <a:rPr lang="en-US" altLang="ja-JP" sz="2800">
                <a:solidFill>
                  <a:srgbClr val="002060"/>
                </a:solidFill>
              </a:rPr>
              <a:t>(</a:t>
            </a:r>
            <a:r>
              <a:rPr lang="en-US" altLang="ja-JP" sz="2800" dirty="0">
                <a:solidFill>
                  <a:srgbClr val="002060"/>
                </a:solidFill>
              </a:rPr>
              <a:t>1)</a:t>
            </a:r>
            <a:endParaRPr kumimoji="1" lang="ja-JP" altLang="en-US" sz="28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625475" indent="-625475" algn="l"/>
            <a:r>
              <a:rPr lang="en-US" altLang="ja-JP" sz="1400" dirty="0"/>
              <a:t>1-6. </a:t>
            </a:r>
            <a:r>
              <a:rPr lang="ja-JP" altLang="en-US" sz="1400" dirty="0"/>
              <a:t>演習題材「制御システムの構築とセキュリティ検証」</a:t>
            </a:r>
          </a:p>
        </p:txBody>
      </p:sp>
      <p:sp>
        <p:nvSpPr>
          <p:cNvPr id="16" name="正方形/長方形 15">
            <a:extLst>
              <a:ext uri="{FF2B5EF4-FFF2-40B4-BE49-F238E27FC236}">
                <a16:creationId xmlns:a16="http://schemas.microsoft.com/office/drawing/2014/main" id="{41E040E8-E02C-408D-A2AE-18B35E1A4556}"/>
              </a:ext>
            </a:extLst>
          </p:cNvPr>
          <p:cNvSpPr/>
          <p:nvPr/>
        </p:nvSpPr>
        <p:spPr>
          <a:xfrm>
            <a:off x="9333232" y="7147278"/>
            <a:ext cx="2095230" cy="299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050"/>
          </a:p>
        </p:txBody>
      </p:sp>
      <p:sp>
        <p:nvSpPr>
          <p:cNvPr id="20" name="吹き出し: 角を丸めた四角形 19">
            <a:extLst>
              <a:ext uri="{FF2B5EF4-FFF2-40B4-BE49-F238E27FC236}">
                <a16:creationId xmlns:a16="http://schemas.microsoft.com/office/drawing/2014/main" id="{108DAF1D-146D-4DD6-AE61-D5088B5A6CC1}"/>
              </a:ext>
            </a:extLst>
          </p:cNvPr>
          <p:cNvSpPr/>
          <p:nvPr/>
        </p:nvSpPr>
        <p:spPr>
          <a:xfrm>
            <a:off x="4788024" y="5874144"/>
            <a:ext cx="4071592" cy="567384"/>
          </a:xfrm>
          <a:prstGeom prst="wedgeRoundRectCallout">
            <a:avLst>
              <a:gd name="adj1" fmla="val 18948"/>
              <a:gd name="adj2" fmla="val -46072"/>
              <a:gd name="adj3" fmla="val 16667"/>
            </a:avLst>
          </a:prstGeom>
          <a:ln w="19050"/>
        </p:spPr>
        <p:style>
          <a:lnRef idx="1">
            <a:schemeClr val="accent2"/>
          </a:lnRef>
          <a:fillRef idx="2">
            <a:schemeClr val="accent2"/>
          </a:fillRef>
          <a:effectRef idx="1">
            <a:schemeClr val="accent2"/>
          </a:effectRef>
          <a:fontRef idx="minor">
            <a:schemeClr val="dk1"/>
          </a:fontRef>
        </p:style>
        <p:txBody>
          <a:bodyPr rtlCol="0" anchor="ctr"/>
          <a:lstStyle/>
          <a:p>
            <a:r>
              <a:rPr lang="en-US" altLang="ja-JP" sz="1400" dirty="0" err="1">
                <a:solidFill>
                  <a:schemeClr val="accent2">
                    <a:lumMod val="50000"/>
                  </a:schemeClr>
                </a:solidFill>
                <a:latin typeface="メイリオ" panose="020B0604030504040204" pitchFamily="50" charset="-128"/>
                <a:ea typeface="メイリオ" panose="020B0604030504040204" pitchFamily="50" charset="-128"/>
              </a:rPr>
              <a:t>OpenPLC</a:t>
            </a: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 </a:t>
            </a:r>
            <a:r>
              <a:rPr lang="en-US" altLang="ja-JP" sz="1400" dirty="0">
                <a:solidFill>
                  <a:schemeClr val="accent2">
                    <a:lumMod val="50000"/>
                  </a:schemeClr>
                </a:solidFill>
                <a:latin typeface="メイリオ" panose="020B0604030504040204" pitchFamily="50" charset="-128"/>
                <a:ea typeface="メイリオ" panose="020B0604030504040204" pitchFamily="50" charset="-128"/>
              </a:rPr>
              <a:t>Editor for Windows</a:t>
            </a: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をクリックして</a:t>
            </a:r>
            <a:endParaRPr lang="en-US" altLang="ja-JP" sz="1400" dirty="0">
              <a:solidFill>
                <a:schemeClr val="accent2">
                  <a:lumMod val="50000"/>
                </a:schemeClr>
              </a:solidFill>
              <a:latin typeface="メイリオ" panose="020B0604030504040204" pitchFamily="50" charset="-128"/>
              <a:ea typeface="メイリオ" panose="020B0604030504040204" pitchFamily="50" charset="-128"/>
            </a:endParaRPr>
          </a:p>
          <a:p>
            <a:r>
              <a:rPr lang="en-US" altLang="ja-JP" sz="1400" dirty="0">
                <a:solidFill>
                  <a:schemeClr val="accent2">
                    <a:lumMod val="50000"/>
                  </a:schemeClr>
                </a:solidFill>
                <a:latin typeface="メイリオ" panose="020B0604030504040204" pitchFamily="50" charset="-128"/>
                <a:ea typeface="メイリオ" panose="020B0604030504040204" pitchFamily="50" charset="-128"/>
              </a:rPr>
              <a:t>ZIP</a:t>
            </a: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ファイルをダウンロードして解凍する</a:t>
            </a:r>
            <a:endParaRPr kumimoji="1" lang="ja-JP" altLang="en-US" sz="1400"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0B9F7C71-4085-4D59-88FA-5A7A27538DDF}"/>
              </a:ext>
            </a:extLst>
          </p:cNvPr>
          <p:cNvCxnSpPr>
            <a:cxnSpLocks/>
            <a:stCxn id="38" idx="0"/>
          </p:cNvCxnSpPr>
          <p:nvPr/>
        </p:nvCxnSpPr>
        <p:spPr>
          <a:xfrm flipH="1" flipV="1">
            <a:off x="1302092" y="4017150"/>
            <a:ext cx="726975" cy="1819692"/>
          </a:xfrm>
          <a:prstGeom prst="straightConnector1">
            <a:avLst/>
          </a:prstGeom>
          <a:ln w="19050">
            <a:headEnd type="none"/>
            <a:tailEnd type="oval"/>
          </a:ln>
        </p:spPr>
        <p:style>
          <a:lnRef idx="1">
            <a:schemeClr val="accent2"/>
          </a:lnRef>
          <a:fillRef idx="0">
            <a:schemeClr val="accent2"/>
          </a:fillRef>
          <a:effectRef idx="0">
            <a:schemeClr val="accent2"/>
          </a:effectRef>
          <a:fontRef idx="minor">
            <a:schemeClr val="tx1"/>
          </a:fontRef>
        </p:style>
      </p:cxnSp>
      <p:pic>
        <p:nvPicPr>
          <p:cNvPr id="29" name="図 28">
            <a:extLst>
              <a:ext uri="{FF2B5EF4-FFF2-40B4-BE49-F238E27FC236}">
                <a16:creationId xmlns:a16="http://schemas.microsoft.com/office/drawing/2014/main" id="{62AF2942-0686-4FA5-A440-A8F49EAE4CA2}"/>
              </a:ext>
            </a:extLst>
          </p:cNvPr>
          <p:cNvPicPr>
            <a:picLocks noChangeAspect="1"/>
          </p:cNvPicPr>
          <p:nvPr/>
        </p:nvPicPr>
        <p:blipFill>
          <a:blip r:embed="rId5"/>
          <a:stretch>
            <a:fillRect/>
          </a:stretch>
        </p:blipFill>
        <p:spPr>
          <a:xfrm>
            <a:off x="1993776" y="3311444"/>
            <a:ext cx="3840407" cy="2373585"/>
          </a:xfrm>
          <a:prstGeom prst="rect">
            <a:avLst/>
          </a:prstGeom>
        </p:spPr>
      </p:pic>
      <p:sp>
        <p:nvSpPr>
          <p:cNvPr id="32" name="正方形/長方形 31">
            <a:extLst>
              <a:ext uri="{FF2B5EF4-FFF2-40B4-BE49-F238E27FC236}">
                <a16:creationId xmlns:a16="http://schemas.microsoft.com/office/drawing/2014/main" id="{974B2A44-F7FB-4384-8ABE-CAC2B4407BC6}"/>
              </a:ext>
            </a:extLst>
          </p:cNvPr>
          <p:cNvSpPr/>
          <p:nvPr/>
        </p:nvSpPr>
        <p:spPr>
          <a:xfrm>
            <a:off x="623732" y="3653639"/>
            <a:ext cx="1355980" cy="363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050"/>
          </a:p>
        </p:txBody>
      </p:sp>
      <p:sp>
        <p:nvSpPr>
          <p:cNvPr id="33" name="正方形/長方形 32">
            <a:extLst>
              <a:ext uri="{FF2B5EF4-FFF2-40B4-BE49-F238E27FC236}">
                <a16:creationId xmlns:a16="http://schemas.microsoft.com/office/drawing/2014/main" id="{98C95DCC-0BC7-41F2-BD84-07D54B68139C}"/>
              </a:ext>
            </a:extLst>
          </p:cNvPr>
          <p:cNvSpPr/>
          <p:nvPr/>
        </p:nvSpPr>
        <p:spPr>
          <a:xfrm>
            <a:off x="3303959" y="4586078"/>
            <a:ext cx="1162483" cy="937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050"/>
          </a:p>
        </p:txBody>
      </p:sp>
      <p:sp>
        <p:nvSpPr>
          <p:cNvPr id="36" name="右矢印 5">
            <a:extLst>
              <a:ext uri="{FF2B5EF4-FFF2-40B4-BE49-F238E27FC236}">
                <a16:creationId xmlns:a16="http://schemas.microsoft.com/office/drawing/2014/main" id="{8E572495-9BD2-4469-B52F-46A7DF0B5604}"/>
              </a:ext>
            </a:extLst>
          </p:cNvPr>
          <p:cNvSpPr/>
          <p:nvPr/>
        </p:nvSpPr>
        <p:spPr>
          <a:xfrm rot="2167712">
            <a:off x="1996048" y="4253932"/>
            <a:ext cx="1195168" cy="244816"/>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吹き出し: 角を丸めた四角形 37">
            <a:extLst>
              <a:ext uri="{FF2B5EF4-FFF2-40B4-BE49-F238E27FC236}">
                <a16:creationId xmlns:a16="http://schemas.microsoft.com/office/drawing/2014/main" id="{D526391F-E793-4696-B96C-BB2B5A745F28}"/>
              </a:ext>
            </a:extLst>
          </p:cNvPr>
          <p:cNvSpPr/>
          <p:nvPr/>
        </p:nvSpPr>
        <p:spPr>
          <a:xfrm>
            <a:off x="212375" y="5836842"/>
            <a:ext cx="3633384" cy="569109"/>
          </a:xfrm>
          <a:prstGeom prst="wedgeRoundRectCallout">
            <a:avLst>
              <a:gd name="adj1" fmla="val 18948"/>
              <a:gd name="adj2" fmla="val -46072"/>
              <a:gd name="adj3" fmla="val 16667"/>
            </a:avLst>
          </a:prstGeom>
          <a:ln w="19050"/>
        </p:spPr>
        <p:style>
          <a:lnRef idx="1">
            <a:schemeClr val="accent2"/>
          </a:lnRef>
          <a:fillRef idx="2">
            <a:schemeClr val="accent2"/>
          </a:fillRef>
          <a:effectRef idx="1">
            <a:schemeClr val="accent2"/>
          </a:effectRef>
          <a:fontRef idx="minor">
            <a:schemeClr val="dk1"/>
          </a:fontRef>
        </p:style>
        <p:txBody>
          <a:bodyPr rtlCol="0" anchor="ctr"/>
          <a:lstStyle/>
          <a:p>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a:t>
            </a:r>
            <a:r>
              <a:rPr lang="en-US" altLang="ja-JP" sz="1400" dirty="0">
                <a:solidFill>
                  <a:schemeClr val="accent2">
                    <a:lumMod val="50000"/>
                  </a:schemeClr>
                </a:solidFill>
                <a:latin typeface="メイリオ" panose="020B0604030504040204" pitchFamily="50" charset="-128"/>
                <a:ea typeface="メイリオ" panose="020B0604030504040204" pitchFamily="50" charset="-128"/>
              </a:rPr>
              <a:t>GET</a:t>
            </a: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 </a:t>
            </a:r>
            <a:r>
              <a:rPr lang="en-US" altLang="ja-JP" sz="1400" dirty="0">
                <a:solidFill>
                  <a:schemeClr val="accent2">
                    <a:lumMod val="50000"/>
                  </a:schemeClr>
                </a:solidFill>
                <a:latin typeface="メイリオ" panose="020B0604030504040204" pitchFamily="50" charset="-128"/>
                <a:ea typeface="メイリオ" panose="020B0604030504040204" pitchFamily="50" charset="-128"/>
              </a:rPr>
              <a:t>STARTED</a:t>
            </a: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」をクリックし、</a:t>
            </a:r>
            <a:endParaRPr lang="en-US" altLang="ja-JP" sz="1400" dirty="0">
              <a:solidFill>
                <a:schemeClr val="accent2">
                  <a:lumMod val="50000"/>
                </a:schemeClr>
              </a:solidFill>
              <a:latin typeface="メイリオ" panose="020B0604030504040204" pitchFamily="50" charset="-128"/>
              <a:ea typeface="メイリオ" panose="020B0604030504040204" pitchFamily="50" charset="-128"/>
            </a:endParaRPr>
          </a:p>
          <a:p>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表示された中央の</a:t>
            </a:r>
            <a:r>
              <a:rPr lang="en-US" altLang="ja-JP" sz="1400" dirty="0">
                <a:solidFill>
                  <a:schemeClr val="accent2">
                    <a:lumMod val="50000"/>
                  </a:schemeClr>
                </a:solidFill>
                <a:latin typeface="メイリオ" panose="020B0604030504040204" pitchFamily="50" charset="-128"/>
                <a:ea typeface="メイリオ" panose="020B0604030504040204" pitchFamily="50" charset="-128"/>
              </a:rPr>
              <a:t>Editor</a:t>
            </a: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をクリックする</a:t>
            </a:r>
            <a:endParaRPr kumimoji="1" lang="ja-JP" altLang="en-US" sz="1400" dirty="0">
              <a:latin typeface="メイリオ" panose="020B0604030504040204" pitchFamily="50" charset="-128"/>
              <a:ea typeface="メイリオ" panose="020B0604030504040204" pitchFamily="50" charset="-128"/>
            </a:endParaRPr>
          </a:p>
        </p:txBody>
      </p:sp>
      <p:cxnSp>
        <p:nvCxnSpPr>
          <p:cNvPr id="43" name="直線矢印コネクタ 42">
            <a:extLst>
              <a:ext uri="{FF2B5EF4-FFF2-40B4-BE49-F238E27FC236}">
                <a16:creationId xmlns:a16="http://schemas.microsoft.com/office/drawing/2014/main" id="{16137E77-4C88-45AD-8408-5B7F54BB0A6C}"/>
              </a:ext>
            </a:extLst>
          </p:cNvPr>
          <p:cNvCxnSpPr>
            <a:cxnSpLocks/>
            <a:stCxn id="38" idx="0"/>
            <a:endCxn id="33" idx="1"/>
          </p:cNvCxnSpPr>
          <p:nvPr/>
        </p:nvCxnSpPr>
        <p:spPr>
          <a:xfrm flipV="1">
            <a:off x="2029067" y="5054998"/>
            <a:ext cx="1274892" cy="781844"/>
          </a:xfrm>
          <a:prstGeom prst="straightConnector1">
            <a:avLst/>
          </a:prstGeom>
          <a:ln w="19050">
            <a:headEnd type="none"/>
            <a:tailEnd type="oval"/>
          </a:ln>
        </p:spPr>
        <p:style>
          <a:lnRef idx="1">
            <a:schemeClr val="accent2"/>
          </a:lnRef>
          <a:fillRef idx="0">
            <a:schemeClr val="accent2"/>
          </a:fillRef>
          <a:effectRef idx="0">
            <a:schemeClr val="accent2"/>
          </a:effectRef>
          <a:fontRef idx="minor">
            <a:schemeClr val="tx1"/>
          </a:fontRef>
        </p:style>
      </p:cxnSp>
      <p:grpSp>
        <p:nvGrpSpPr>
          <p:cNvPr id="24" name="グループ化 23">
            <a:extLst>
              <a:ext uri="{FF2B5EF4-FFF2-40B4-BE49-F238E27FC236}">
                <a16:creationId xmlns:a16="http://schemas.microsoft.com/office/drawing/2014/main" id="{FC794DF8-3BF9-4185-8531-318F4080F421}"/>
              </a:ext>
            </a:extLst>
          </p:cNvPr>
          <p:cNvGrpSpPr/>
          <p:nvPr/>
        </p:nvGrpSpPr>
        <p:grpSpPr>
          <a:xfrm>
            <a:off x="5083081" y="2739086"/>
            <a:ext cx="3762721" cy="3047924"/>
            <a:chOff x="404837" y="2461352"/>
            <a:chExt cx="3762721" cy="3047924"/>
          </a:xfrm>
        </p:grpSpPr>
        <p:grpSp>
          <p:nvGrpSpPr>
            <p:cNvPr id="14" name="グループ化 13">
              <a:extLst>
                <a:ext uri="{FF2B5EF4-FFF2-40B4-BE49-F238E27FC236}">
                  <a16:creationId xmlns:a16="http://schemas.microsoft.com/office/drawing/2014/main" id="{99A21782-AF39-4B3A-B7EA-8272CAC9B3E6}"/>
                </a:ext>
              </a:extLst>
            </p:cNvPr>
            <p:cNvGrpSpPr/>
            <p:nvPr/>
          </p:nvGrpSpPr>
          <p:grpSpPr>
            <a:xfrm>
              <a:off x="404837" y="2461352"/>
              <a:ext cx="3762721" cy="3047924"/>
              <a:chOff x="404837" y="2461352"/>
              <a:chExt cx="3762721" cy="3047924"/>
            </a:xfrm>
          </p:grpSpPr>
          <p:pic>
            <p:nvPicPr>
              <p:cNvPr id="10" name="図 9">
                <a:extLst>
                  <a:ext uri="{FF2B5EF4-FFF2-40B4-BE49-F238E27FC236}">
                    <a16:creationId xmlns:a16="http://schemas.microsoft.com/office/drawing/2014/main" id="{2C3E9E0A-9362-4A4C-90F8-E5F9134AC82A}"/>
                  </a:ext>
                </a:extLst>
              </p:cNvPr>
              <p:cNvPicPr>
                <a:picLocks noChangeAspect="1"/>
              </p:cNvPicPr>
              <p:nvPr/>
            </p:nvPicPr>
            <p:blipFill rotWithShape="1">
              <a:blip r:embed="rId6"/>
              <a:srcRect r="2023" b="32076"/>
              <a:stretch/>
            </p:blipFill>
            <p:spPr>
              <a:xfrm>
                <a:off x="404837" y="2461352"/>
                <a:ext cx="3762721" cy="1759736"/>
              </a:xfrm>
              <a:prstGeom prst="rect">
                <a:avLst/>
              </a:prstGeom>
            </p:spPr>
          </p:pic>
          <p:pic>
            <p:nvPicPr>
              <p:cNvPr id="12" name="図 11">
                <a:extLst>
                  <a:ext uri="{FF2B5EF4-FFF2-40B4-BE49-F238E27FC236}">
                    <a16:creationId xmlns:a16="http://schemas.microsoft.com/office/drawing/2014/main" id="{2767E8A9-1BA5-4FAC-AAB7-AE3779B9AB34}"/>
                  </a:ext>
                </a:extLst>
              </p:cNvPr>
              <p:cNvPicPr>
                <a:picLocks noChangeAspect="1"/>
              </p:cNvPicPr>
              <p:nvPr/>
            </p:nvPicPr>
            <p:blipFill rotWithShape="1">
              <a:blip r:embed="rId7"/>
              <a:srcRect t="49972" r="2023" b="-1"/>
              <a:stretch/>
            </p:blipFill>
            <p:spPr>
              <a:xfrm>
                <a:off x="404837" y="4213168"/>
                <a:ext cx="3762721" cy="1296108"/>
              </a:xfrm>
              <a:prstGeom prst="rect">
                <a:avLst/>
              </a:prstGeom>
            </p:spPr>
          </p:pic>
        </p:grpSp>
        <p:sp>
          <p:nvSpPr>
            <p:cNvPr id="15" name="正方形/長方形 14">
              <a:extLst>
                <a:ext uri="{FF2B5EF4-FFF2-40B4-BE49-F238E27FC236}">
                  <a16:creationId xmlns:a16="http://schemas.microsoft.com/office/drawing/2014/main" id="{B2240C8B-FD6B-424B-94B6-E84C4924CC15}"/>
                </a:ext>
              </a:extLst>
            </p:cNvPr>
            <p:cNvSpPr/>
            <p:nvPr/>
          </p:nvSpPr>
          <p:spPr>
            <a:xfrm>
              <a:off x="1604457" y="4421453"/>
              <a:ext cx="1383368" cy="5917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050"/>
            </a:p>
          </p:txBody>
        </p:sp>
      </p:grpSp>
      <p:cxnSp>
        <p:nvCxnSpPr>
          <p:cNvPr id="28" name="直線矢印コネクタ 27">
            <a:extLst>
              <a:ext uri="{FF2B5EF4-FFF2-40B4-BE49-F238E27FC236}">
                <a16:creationId xmlns:a16="http://schemas.microsoft.com/office/drawing/2014/main" id="{D1563EFA-7892-429A-A877-A584DB12C962}"/>
              </a:ext>
            </a:extLst>
          </p:cNvPr>
          <p:cNvCxnSpPr>
            <a:cxnSpLocks/>
            <a:stCxn id="20" idx="0"/>
            <a:endCxn id="15" idx="2"/>
          </p:cNvCxnSpPr>
          <p:nvPr/>
        </p:nvCxnSpPr>
        <p:spPr>
          <a:xfrm flipV="1">
            <a:off x="6823820" y="5290910"/>
            <a:ext cx="150565" cy="583234"/>
          </a:xfrm>
          <a:prstGeom prst="straightConnector1">
            <a:avLst/>
          </a:prstGeom>
          <a:ln w="19050">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342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a:spLocks noGrp="1"/>
          </p:cNvSpPr>
          <p:nvPr>
            <p:ph sz="quarter" idx="13"/>
          </p:nvPr>
        </p:nvSpPr>
        <p:spPr>
          <a:xfrm>
            <a:off x="379356" y="1397333"/>
            <a:ext cx="8313279" cy="4993403"/>
          </a:xfrm>
        </p:spPr>
        <p:txBody>
          <a:bodyPr>
            <a:normAutofit/>
          </a:bodyPr>
          <a:lstStyle/>
          <a:p>
            <a:pPr>
              <a:buClr>
                <a:srgbClr val="0070C0"/>
              </a:buClr>
              <a:buFont typeface="Wingdings" panose="05000000000000000000" pitchFamily="2" charset="2"/>
              <a:buChar char="l"/>
            </a:pPr>
            <a:r>
              <a:rPr lang="ja-JP" altLang="en-US" sz="2000" dirty="0"/>
              <a:t>プログラミング言語「</a:t>
            </a:r>
            <a:r>
              <a:rPr lang="en-US" altLang="ja-JP" sz="2000" dirty="0"/>
              <a:t>Python</a:t>
            </a:r>
            <a:r>
              <a:rPr lang="ja-JP" altLang="en-US" sz="2000" dirty="0"/>
              <a:t>」の環境をセットアップします。</a:t>
            </a:r>
            <a:br>
              <a:rPr lang="en-US" altLang="ja-JP" sz="2000" dirty="0"/>
            </a:br>
            <a:r>
              <a:rPr lang="ja-JP" altLang="en-US" sz="2000" dirty="0"/>
              <a:t>以下の</a:t>
            </a:r>
            <a:r>
              <a:rPr lang="en-US" altLang="ja-JP" sz="2000" dirty="0"/>
              <a:t>URL</a:t>
            </a:r>
            <a:r>
              <a:rPr lang="ja-JP" altLang="en-US" sz="2000" dirty="0"/>
              <a:t>にアクセスしインストールしてください。</a:t>
            </a:r>
            <a:br>
              <a:rPr lang="en-US" altLang="ja-JP" sz="2000" dirty="0"/>
            </a:br>
            <a:r>
              <a:rPr lang="en-US" altLang="ja-JP" sz="2000" dirty="0">
                <a:hlinkClick r:id="rId3"/>
              </a:rPr>
              <a:t>https://www.python.org/downloads/</a:t>
            </a:r>
            <a:endParaRPr lang="en-US" altLang="ja-JP" sz="2000" dirty="0"/>
          </a:p>
          <a:p>
            <a:pPr>
              <a:buClr>
                <a:srgbClr val="0070C0"/>
              </a:buClr>
              <a:buFont typeface="Wingdings" panose="05000000000000000000" pitchFamily="2" charset="2"/>
              <a:buChar char="l"/>
            </a:pPr>
            <a:endParaRPr lang="en-US" altLang="ja-JP" sz="2000" dirty="0"/>
          </a:p>
          <a:p>
            <a:pPr>
              <a:buClr>
                <a:srgbClr val="0070C0"/>
              </a:buClr>
              <a:buFont typeface="Wingdings" panose="05000000000000000000" pitchFamily="2" charset="2"/>
              <a:buChar char="l"/>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a:p>
            <a:pPr marL="0" indent="0">
              <a:buClr>
                <a:srgbClr val="0070C0"/>
              </a:buClr>
              <a:buNone/>
            </a:pPr>
            <a:endParaRPr lang="en-US" altLang="ja-JP" sz="2000" dirty="0"/>
          </a:p>
        </p:txBody>
      </p:sp>
      <p:sp>
        <p:nvSpPr>
          <p:cNvPr id="5" name="タイトル 4"/>
          <p:cNvSpPr>
            <a:spLocks noGrp="1"/>
          </p:cNvSpPr>
          <p:nvPr>
            <p:ph type="title"/>
          </p:nvPr>
        </p:nvSpPr>
        <p:spPr>
          <a:xfrm>
            <a:off x="251520" y="750798"/>
            <a:ext cx="8568952" cy="646536"/>
          </a:xfrm>
        </p:spPr>
        <p:txBody>
          <a:bodyPr/>
          <a:lstStyle/>
          <a:p>
            <a:r>
              <a:rPr lang="en-US" altLang="ja-JP" sz="2800" dirty="0">
                <a:solidFill>
                  <a:srgbClr val="002060"/>
                </a:solidFill>
              </a:rPr>
              <a:t>Python</a:t>
            </a:r>
            <a:r>
              <a:rPr lang="ja-JP" altLang="en-US" sz="2800" dirty="0">
                <a:solidFill>
                  <a:srgbClr val="002060"/>
                </a:solidFill>
              </a:rPr>
              <a:t>のセットアップ（</a:t>
            </a:r>
            <a:r>
              <a:rPr lang="en-US" altLang="ja-JP" sz="2800" dirty="0">
                <a:solidFill>
                  <a:srgbClr val="002060"/>
                </a:solidFill>
              </a:rPr>
              <a:t>1</a:t>
            </a:r>
            <a:r>
              <a:rPr lang="ja-JP" altLang="en-US" sz="2800" dirty="0">
                <a:solidFill>
                  <a:srgbClr val="002060"/>
                </a:solidFill>
              </a:rPr>
              <a:t>）</a:t>
            </a:r>
            <a:endParaRPr kumimoji="1" lang="ja-JP" altLang="en-US" sz="28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625475" indent="-625475" algn="l"/>
            <a:r>
              <a:rPr lang="en-US" altLang="ja-JP" sz="1400" dirty="0"/>
              <a:t>1-6. </a:t>
            </a:r>
            <a:r>
              <a:rPr lang="ja-JP" altLang="en-US" sz="1400" dirty="0"/>
              <a:t>演習題材「制御システムの構築とセキュリティ検証」</a:t>
            </a:r>
          </a:p>
        </p:txBody>
      </p:sp>
      <p:sp>
        <p:nvSpPr>
          <p:cNvPr id="16" name="正方形/長方形 15">
            <a:extLst>
              <a:ext uri="{FF2B5EF4-FFF2-40B4-BE49-F238E27FC236}">
                <a16:creationId xmlns:a16="http://schemas.microsoft.com/office/drawing/2014/main" id="{41E040E8-E02C-408D-A2AE-18B35E1A4556}"/>
              </a:ext>
            </a:extLst>
          </p:cNvPr>
          <p:cNvSpPr/>
          <p:nvPr/>
        </p:nvSpPr>
        <p:spPr>
          <a:xfrm>
            <a:off x="9333232" y="7147278"/>
            <a:ext cx="2095230" cy="299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050"/>
          </a:p>
        </p:txBody>
      </p:sp>
      <p:pic>
        <p:nvPicPr>
          <p:cNvPr id="4" name="図 3">
            <a:extLst>
              <a:ext uri="{FF2B5EF4-FFF2-40B4-BE49-F238E27FC236}">
                <a16:creationId xmlns:a16="http://schemas.microsoft.com/office/drawing/2014/main" id="{8E61D8BA-FA96-40CF-9DE2-1392D7682C25}"/>
              </a:ext>
            </a:extLst>
          </p:cNvPr>
          <p:cNvPicPr>
            <a:picLocks noChangeAspect="1"/>
          </p:cNvPicPr>
          <p:nvPr/>
        </p:nvPicPr>
        <p:blipFill>
          <a:blip r:embed="rId4"/>
          <a:stretch>
            <a:fillRect/>
          </a:stretch>
        </p:blipFill>
        <p:spPr>
          <a:xfrm>
            <a:off x="516987" y="2663141"/>
            <a:ext cx="3600000" cy="2426087"/>
          </a:xfrm>
          <a:prstGeom prst="rect">
            <a:avLst/>
          </a:prstGeom>
        </p:spPr>
      </p:pic>
      <p:pic>
        <p:nvPicPr>
          <p:cNvPr id="8" name="図 7">
            <a:extLst>
              <a:ext uri="{FF2B5EF4-FFF2-40B4-BE49-F238E27FC236}">
                <a16:creationId xmlns:a16="http://schemas.microsoft.com/office/drawing/2014/main" id="{4EF7C18A-5EF7-4DD3-9774-81FB643E77DB}"/>
              </a:ext>
            </a:extLst>
          </p:cNvPr>
          <p:cNvPicPr>
            <a:picLocks noChangeAspect="1"/>
          </p:cNvPicPr>
          <p:nvPr/>
        </p:nvPicPr>
        <p:blipFill>
          <a:blip r:embed="rId5"/>
          <a:stretch>
            <a:fillRect/>
          </a:stretch>
        </p:blipFill>
        <p:spPr>
          <a:xfrm>
            <a:off x="4283968" y="2680991"/>
            <a:ext cx="3600000" cy="2426087"/>
          </a:xfrm>
          <a:prstGeom prst="rect">
            <a:avLst/>
          </a:prstGeom>
        </p:spPr>
      </p:pic>
      <p:cxnSp>
        <p:nvCxnSpPr>
          <p:cNvPr id="27" name="直線矢印コネクタ 26">
            <a:extLst>
              <a:ext uri="{FF2B5EF4-FFF2-40B4-BE49-F238E27FC236}">
                <a16:creationId xmlns:a16="http://schemas.microsoft.com/office/drawing/2014/main" id="{30D1AEE8-704E-4FE6-8DBC-ABB6742B7A9B}"/>
              </a:ext>
            </a:extLst>
          </p:cNvPr>
          <p:cNvCxnSpPr>
            <a:cxnSpLocks/>
            <a:stCxn id="31" idx="0"/>
          </p:cNvCxnSpPr>
          <p:nvPr/>
        </p:nvCxnSpPr>
        <p:spPr>
          <a:xfrm flipH="1" flipV="1">
            <a:off x="1374101" y="3640975"/>
            <a:ext cx="946079" cy="1819692"/>
          </a:xfrm>
          <a:prstGeom prst="straightConnector1">
            <a:avLst/>
          </a:prstGeom>
          <a:ln w="19050">
            <a:headEnd type="none"/>
            <a:tailEnd type="oval"/>
          </a:ln>
        </p:spPr>
        <p:style>
          <a:lnRef idx="1">
            <a:schemeClr val="accent2"/>
          </a:lnRef>
          <a:fillRef idx="0">
            <a:schemeClr val="accent2"/>
          </a:fillRef>
          <a:effectRef idx="0">
            <a:schemeClr val="accent2"/>
          </a:effectRef>
          <a:fontRef idx="minor">
            <a:schemeClr val="tx1"/>
          </a:fontRef>
        </p:style>
      </p:cxnSp>
      <p:sp>
        <p:nvSpPr>
          <p:cNvPr id="30" name="正方形/長方形 29">
            <a:extLst>
              <a:ext uri="{FF2B5EF4-FFF2-40B4-BE49-F238E27FC236}">
                <a16:creationId xmlns:a16="http://schemas.microsoft.com/office/drawing/2014/main" id="{995A776B-ADF3-4E11-B24E-969565D1D5AC}"/>
              </a:ext>
            </a:extLst>
          </p:cNvPr>
          <p:cNvSpPr/>
          <p:nvPr/>
        </p:nvSpPr>
        <p:spPr>
          <a:xfrm>
            <a:off x="961007" y="3199957"/>
            <a:ext cx="726975" cy="229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050"/>
          </a:p>
        </p:txBody>
      </p:sp>
      <p:sp>
        <p:nvSpPr>
          <p:cNvPr id="31" name="吹き出し: 角を丸めた四角形 30">
            <a:extLst>
              <a:ext uri="{FF2B5EF4-FFF2-40B4-BE49-F238E27FC236}">
                <a16:creationId xmlns:a16="http://schemas.microsoft.com/office/drawing/2014/main" id="{6A6D8EEA-C27D-45F6-B5F8-AF5E0DC21086}"/>
              </a:ext>
            </a:extLst>
          </p:cNvPr>
          <p:cNvSpPr/>
          <p:nvPr/>
        </p:nvSpPr>
        <p:spPr>
          <a:xfrm>
            <a:off x="284384" y="5460667"/>
            <a:ext cx="4071592" cy="569109"/>
          </a:xfrm>
          <a:prstGeom prst="wedgeRoundRectCallout">
            <a:avLst>
              <a:gd name="adj1" fmla="val 18948"/>
              <a:gd name="adj2" fmla="val -46072"/>
              <a:gd name="adj3" fmla="val 16667"/>
            </a:avLst>
          </a:prstGeom>
          <a:ln w="19050"/>
        </p:spPr>
        <p:style>
          <a:lnRef idx="1">
            <a:schemeClr val="accent2"/>
          </a:lnRef>
          <a:fillRef idx="2">
            <a:schemeClr val="accent2"/>
          </a:fillRef>
          <a:effectRef idx="1">
            <a:schemeClr val="accent2"/>
          </a:effectRef>
          <a:fontRef idx="minor">
            <a:schemeClr val="dk1"/>
          </a:fontRef>
        </p:style>
        <p:txBody>
          <a:bodyPr rtlCol="0" anchor="ctr"/>
          <a:lstStyle/>
          <a:p>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a:t>
            </a:r>
            <a:r>
              <a:rPr lang="en-US" altLang="ja-JP" sz="1400" dirty="0">
                <a:solidFill>
                  <a:schemeClr val="accent2">
                    <a:lumMod val="50000"/>
                  </a:schemeClr>
                </a:solidFill>
                <a:latin typeface="メイリオ" panose="020B0604030504040204" pitchFamily="50" charset="-128"/>
                <a:ea typeface="メイリオ" panose="020B0604030504040204" pitchFamily="50" charset="-128"/>
              </a:rPr>
              <a:t>Downloads</a:t>
            </a: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」をクリックし、表示された</a:t>
            </a:r>
            <a:br>
              <a:rPr lang="en-US" altLang="ja-JP" sz="1400" dirty="0">
                <a:solidFill>
                  <a:schemeClr val="accent2">
                    <a:lumMod val="50000"/>
                  </a:schemeClr>
                </a:solidFill>
                <a:latin typeface="メイリオ" panose="020B0604030504040204" pitchFamily="50" charset="-128"/>
                <a:ea typeface="メイリオ" panose="020B0604030504040204" pitchFamily="50" charset="-128"/>
              </a:rPr>
            </a:b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中央の</a:t>
            </a:r>
            <a:r>
              <a:rPr lang="en-US" altLang="ja-JP" sz="1400" dirty="0">
                <a:solidFill>
                  <a:schemeClr val="accent2">
                    <a:lumMod val="50000"/>
                  </a:schemeClr>
                </a:solidFill>
                <a:latin typeface="メイリオ" panose="020B0604030504040204" pitchFamily="50" charset="-128"/>
                <a:ea typeface="メイリオ" panose="020B0604030504040204" pitchFamily="50" charset="-128"/>
              </a:rPr>
              <a:t>Download</a:t>
            </a: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 </a:t>
            </a:r>
            <a:r>
              <a:rPr lang="en-US" altLang="ja-JP" sz="1400" dirty="0">
                <a:solidFill>
                  <a:schemeClr val="accent2">
                    <a:lumMod val="50000"/>
                  </a:schemeClr>
                </a:solidFill>
                <a:latin typeface="メイリオ" panose="020B0604030504040204" pitchFamily="50" charset="-128"/>
                <a:ea typeface="メイリオ" panose="020B0604030504040204" pitchFamily="50" charset="-128"/>
              </a:rPr>
              <a:t>Python</a:t>
            </a: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 </a:t>
            </a:r>
            <a:r>
              <a:rPr lang="en-US" altLang="ja-JP" sz="1400" dirty="0">
                <a:solidFill>
                  <a:schemeClr val="accent2">
                    <a:lumMod val="50000"/>
                  </a:schemeClr>
                </a:solidFill>
                <a:latin typeface="メイリオ" panose="020B0604030504040204" pitchFamily="50" charset="-128"/>
                <a:ea typeface="メイリオ" panose="020B0604030504040204" pitchFamily="50" charset="-128"/>
              </a:rPr>
              <a:t>3.x.x</a:t>
            </a:r>
            <a:r>
              <a:rPr lang="ja-JP" altLang="en-US" sz="1400" dirty="0">
                <a:solidFill>
                  <a:schemeClr val="accent2">
                    <a:lumMod val="50000"/>
                  </a:schemeClr>
                </a:solidFill>
                <a:latin typeface="メイリオ" panose="020B0604030504040204" pitchFamily="50" charset="-128"/>
                <a:ea typeface="メイリオ" panose="020B0604030504040204" pitchFamily="50" charset="-128"/>
              </a:rPr>
              <a:t>をクリックする</a:t>
            </a:r>
            <a:endParaRPr kumimoji="1" lang="ja-JP" altLang="en-US" sz="1400" dirty="0">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id="{8A9DDEF6-E261-4635-B78B-A297EC4F4BC3}"/>
              </a:ext>
            </a:extLst>
          </p:cNvPr>
          <p:cNvSpPr/>
          <p:nvPr/>
        </p:nvSpPr>
        <p:spPr>
          <a:xfrm>
            <a:off x="4244823" y="3617324"/>
            <a:ext cx="903241" cy="387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050"/>
          </a:p>
        </p:txBody>
      </p:sp>
      <p:cxnSp>
        <p:nvCxnSpPr>
          <p:cNvPr id="35" name="直線矢印コネクタ 34">
            <a:extLst>
              <a:ext uri="{FF2B5EF4-FFF2-40B4-BE49-F238E27FC236}">
                <a16:creationId xmlns:a16="http://schemas.microsoft.com/office/drawing/2014/main" id="{D963638F-C9ED-4335-9977-04F94575D291}"/>
              </a:ext>
            </a:extLst>
          </p:cNvPr>
          <p:cNvCxnSpPr>
            <a:cxnSpLocks/>
            <a:stCxn id="31" idx="4"/>
          </p:cNvCxnSpPr>
          <p:nvPr/>
        </p:nvCxnSpPr>
        <p:spPr>
          <a:xfrm flipV="1">
            <a:off x="3091665" y="4110368"/>
            <a:ext cx="1712555" cy="1372654"/>
          </a:xfrm>
          <a:prstGeom prst="straightConnector1">
            <a:avLst/>
          </a:prstGeom>
          <a:ln w="19050">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08994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制御セキュリティの必要性（フル</a:t>
            </a:r>
            <a:r>
              <a:rPr lang="en-US" altLang="ja-JP" sz="2800" dirty="0">
                <a:solidFill>
                  <a:srgbClr val="002060"/>
                </a:solidFill>
              </a:rPr>
              <a:t>Ver</a:t>
            </a:r>
            <a:r>
              <a:rPr lang="ja-JP" altLang="en-US" sz="2800" dirty="0">
                <a:solidFill>
                  <a:srgbClr val="002060"/>
                </a:solidFill>
              </a:rPr>
              <a:t>）</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1-1. </a:t>
            </a:r>
            <a:r>
              <a:rPr lang="ja-JP" altLang="en-US" sz="1400" dirty="0">
                <a:solidFill>
                  <a:schemeClr val="tx1">
                    <a:lumMod val="75000"/>
                    <a:lumOff val="25000"/>
                  </a:schemeClr>
                </a:solidFill>
              </a:rPr>
              <a:t>制御セキュリティを学ぶ</a:t>
            </a:r>
          </a:p>
        </p:txBody>
      </p:sp>
      <p:sp>
        <p:nvSpPr>
          <p:cNvPr id="9" name="テキスト ボックス 8">
            <a:extLst>
              <a:ext uri="{FF2B5EF4-FFF2-40B4-BE49-F238E27FC236}">
                <a16:creationId xmlns:a16="http://schemas.microsoft.com/office/drawing/2014/main" id="{0D33DDCA-F403-4A64-B582-A2BE9045A27F}"/>
              </a:ext>
            </a:extLst>
          </p:cNvPr>
          <p:cNvSpPr txBox="1"/>
          <p:nvPr/>
        </p:nvSpPr>
        <p:spPr>
          <a:xfrm>
            <a:off x="971600" y="6252236"/>
            <a:ext cx="7742362" cy="276999"/>
          </a:xfrm>
          <a:prstGeom prst="rect">
            <a:avLst/>
          </a:prstGeom>
          <a:noFill/>
        </p:spPr>
        <p:txBody>
          <a:bodyPr wrap="square">
            <a:spAutoFit/>
          </a:bodyPr>
          <a:lstStyle/>
          <a:p>
            <a:r>
              <a:rPr lang="ja-JP" altLang="en-US" sz="1200" dirty="0">
                <a:latin typeface="メイリオ" panose="020B0604030504040204" pitchFamily="50" charset="-128"/>
                <a:ea typeface="メイリオ" panose="020B0604030504040204" pitchFamily="50" charset="-128"/>
              </a:rPr>
              <a:t>今 制御システムも狙われている！ </a:t>
            </a:r>
            <a:r>
              <a:rPr lang="en-US" altLang="ja-JP" sz="1200" dirty="0">
                <a:latin typeface="メイリオ" panose="020B0604030504040204" pitchFamily="50" charset="-128"/>
                <a:ea typeface="メイリオ" panose="020B0604030504040204" pitchFamily="50" charset="-128"/>
              </a:rPr>
              <a:t>- IPA</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Channel</a:t>
            </a:r>
            <a:r>
              <a:rPr lang="ja-JP" altLang="en-US"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hlinkClick r:id="rId5"/>
              </a:rPr>
              <a:t>https://www.youtube.com/watch?v=NdMs45qBtbA</a:t>
            </a:r>
            <a:endParaRPr lang="en-US" altLang="ja-JP" sz="1200" dirty="0">
              <a:latin typeface="メイリオ" panose="020B0604030504040204" pitchFamily="50" charset="-128"/>
              <a:ea typeface="メイリオ" panose="020B0604030504040204" pitchFamily="50" charset="-128"/>
            </a:endParaRPr>
          </a:p>
        </p:txBody>
      </p:sp>
      <p:pic>
        <p:nvPicPr>
          <p:cNvPr id="4" name="IPAChannel_今制御システムも狙われている">
            <a:hlinkClick r:id="" action="ppaction://media"/>
            <a:extLst>
              <a:ext uri="{FF2B5EF4-FFF2-40B4-BE49-F238E27FC236}">
                <a16:creationId xmlns:a16="http://schemas.microsoft.com/office/drawing/2014/main" id="{66B50D85-BF5F-4A5C-97FD-4B2C302928E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1519" y="1340768"/>
            <a:ext cx="8662402" cy="4766434"/>
          </a:xfrm>
          <a:prstGeom prst="rect">
            <a:avLst/>
          </a:prstGeom>
        </p:spPr>
      </p:pic>
      <p:pic>
        <p:nvPicPr>
          <p:cNvPr id="8" name="図 7">
            <a:extLst>
              <a:ext uri="{FF2B5EF4-FFF2-40B4-BE49-F238E27FC236}">
                <a16:creationId xmlns:a16="http://schemas.microsoft.com/office/drawing/2014/main" id="{3234C1A2-C448-4989-ADED-1D25EC7579D0}"/>
              </a:ext>
            </a:extLst>
          </p:cNvPr>
          <p:cNvPicPr>
            <a:picLocks noChangeAspect="1"/>
          </p:cNvPicPr>
          <p:nvPr/>
        </p:nvPicPr>
        <p:blipFill rotWithShape="1">
          <a:blip r:embed="rId7"/>
          <a:srcRect t="5934" b="7206"/>
          <a:stretch/>
        </p:blipFill>
        <p:spPr>
          <a:xfrm>
            <a:off x="165750" y="1340768"/>
            <a:ext cx="8833939" cy="4766433"/>
          </a:xfrm>
          <a:prstGeom prst="rect">
            <a:avLst/>
          </a:prstGeom>
        </p:spPr>
      </p:pic>
    </p:spTree>
    <p:extLst>
      <p:ext uri="{BB962C8B-B14F-4D97-AF65-F5344CB8AC3E}">
        <p14:creationId xmlns:p14="http://schemas.microsoft.com/office/powerpoint/2010/main" val="351948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4657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2" name="Picture 12" descr="水道・ガス・電気のマーク（背景あり）">
            <a:extLst>
              <a:ext uri="{FF2B5EF4-FFF2-40B4-BE49-F238E27FC236}">
                <a16:creationId xmlns:a16="http://schemas.microsoft.com/office/drawing/2014/main" id="{8DAEF0C4-C5C5-4E19-9394-8594318FD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621" y="2188739"/>
            <a:ext cx="1850609" cy="1850609"/>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制御システムと情報システム</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dirty="0"/>
              <a:t>第</a:t>
            </a:r>
            <a:r>
              <a:rPr lang="en-US" altLang="ja-JP" dirty="0"/>
              <a:t>1</a:t>
            </a:r>
            <a:r>
              <a:rPr lang="ja-JP" altLang="en-US" dirty="0"/>
              <a:t>部　制御セキュリティとネットワークの基礎  </a:t>
            </a:r>
            <a:r>
              <a:rPr lang="en-US" altLang="ja-JP" dirty="0"/>
              <a:t>–  </a:t>
            </a:r>
            <a:r>
              <a:rPr lang="ja-JP" altLang="en-US" dirty="0"/>
              <a:t>制御セキュリティ教材</a:t>
            </a:r>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コンピュータ（機械）のシステムの分類は大きく２つ</a:t>
            </a:r>
            <a:endParaRPr lang="en-US" altLang="ja-JP" sz="2000" dirty="0"/>
          </a:p>
          <a:p>
            <a:pPr marL="0" indent="0">
              <a:buClr>
                <a:srgbClr val="0070C0"/>
              </a:buClr>
              <a:buNone/>
            </a:pPr>
            <a:br>
              <a:rPr lang="en-US" altLang="ja-JP" sz="2000" dirty="0"/>
            </a:br>
            <a:endParaRPr lang="en-US" altLang="ja-JP" sz="20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1-2. </a:t>
            </a:r>
            <a:r>
              <a:rPr lang="ja-JP" altLang="en-US" sz="1400" dirty="0">
                <a:solidFill>
                  <a:schemeClr val="tx1">
                    <a:lumMod val="75000"/>
                    <a:lumOff val="25000"/>
                  </a:schemeClr>
                </a:solidFill>
              </a:rPr>
              <a:t>制御システムとは</a:t>
            </a:r>
          </a:p>
        </p:txBody>
      </p:sp>
      <p:sp>
        <p:nvSpPr>
          <p:cNvPr id="9" name="テキスト ボックス 8">
            <a:extLst>
              <a:ext uri="{FF2B5EF4-FFF2-40B4-BE49-F238E27FC236}">
                <a16:creationId xmlns:a16="http://schemas.microsoft.com/office/drawing/2014/main" id="{14BB04F6-FDAB-46CD-95A0-88C6B4F306F6}"/>
              </a:ext>
            </a:extLst>
          </p:cNvPr>
          <p:cNvSpPr txBox="1"/>
          <p:nvPr/>
        </p:nvSpPr>
        <p:spPr>
          <a:xfrm>
            <a:off x="251519" y="5287723"/>
            <a:ext cx="4641099" cy="923330"/>
          </a:xfrm>
          <a:prstGeom prst="rect">
            <a:avLst/>
          </a:prstGeom>
          <a:noFill/>
        </p:spPr>
        <p:txBody>
          <a:bodyPr wrap="square">
            <a:spAutoFit/>
          </a:bodyPr>
          <a:lstStyle/>
          <a:p>
            <a:pPr algn="ctr"/>
            <a:r>
              <a:rPr kumimoji="1" lang="ja-JP" altLang="en-US" b="1" dirty="0">
                <a:latin typeface="メイリオ" panose="020B0604030504040204" pitchFamily="50" charset="-128"/>
                <a:ea typeface="メイリオ" panose="020B0604030504040204" pitchFamily="50" charset="-128"/>
              </a:rPr>
              <a:t>情報システム</a:t>
            </a:r>
            <a:endParaRPr kumimoji="1" lang="en-US" altLang="ja-JP" b="1"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顧客や販売管理などのビジネス利用や</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家庭での電化製品や</a:t>
            </a:r>
            <a:r>
              <a:rPr kumimoji="1" lang="ja-JP" altLang="en-US" dirty="0">
                <a:latin typeface="メイリオ" panose="020B0604030504040204" pitchFamily="50" charset="-128"/>
                <a:ea typeface="メイリオ" panose="020B0604030504040204" pitchFamily="50" charset="-128"/>
              </a:rPr>
              <a:t>ゲーム</a:t>
            </a:r>
            <a:r>
              <a:rPr lang="ja-JP" altLang="en-US" dirty="0">
                <a:latin typeface="メイリオ" panose="020B0604030504040204" pitchFamily="50" charset="-128"/>
                <a:ea typeface="メイリオ" panose="020B0604030504040204" pitchFamily="50" charset="-128"/>
              </a:rPr>
              <a:t>など</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7F392E77-663D-4082-A7FB-7361B14A98BA}"/>
              </a:ext>
            </a:extLst>
          </p:cNvPr>
          <p:cNvSpPr txBox="1"/>
          <p:nvPr/>
        </p:nvSpPr>
        <p:spPr>
          <a:xfrm>
            <a:off x="4368353" y="5292246"/>
            <a:ext cx="4557166" cy="923330"/>
          </a:xfrm>
          <a:prstGeom prst="rect">
            <a:avLst/>
          </a:prstGeom>
          <a:noFill/>
        </p:spPr>
        <p:txBody>
          <a:bodyPr wrap="square">
            <a:spAutoFit/>
          </a:bodyPr>
          <a:lstStyle/>
          <a:p>
            <a:pPr algn="ctr"/>
            <a:r>
              <a:rPr kumimoji="1" lang="ja-JP" altLang="en-US" b="1" dirty="0">
                <a:latin typeface="メイリオ" panose="020B0604030504040204" pitchFamily="50" charset="-128"/>
                <a:ea typeface="メイリオ" panose="020B0604030504040204" pitchFamily="50" charset="-128"/>
              </a:rPr>
              <a:t>制御システム</a:t>
            </a:r>
          </a:p>
          <a:p>
            <a:pPr algn="ctr"/>
            <a:r>
              <a:rPr lang="ja-JP" altLang="en-US" dirty="0">
                <a:latin typeface="メイリオ" panose="020B0604030504040204" pitchFamily="50" charset="-128"/>
                <a:ea typeface="メイリオ" panose="020B0604030504040204" pitchFamily="50" charset="-128"/>
              </a:rPr>
              <a:t>電気・ガス・水道・交通などの</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インフラ、</a:t>
            </a:r>
            <a:r>
              <a:rPr kumimoji="1" lang="ja-JP" altLang="en-US" dirty="0">
                <a:latin typeface="メイリオ" panose="020B0604030504040204" pitchFamily="50" charset="-128"/>
                <a:ea typeface="メイリオ" panose="020B0604030504040204" pitchFamily="50" charset="-128"/>
              </a:rPr>
              <a:t>工場などの生産に利用</a:t>
            </a:r>
            <a:endParaRPr kumimoji="1" lang="en-US" altLang="ja-JP" dirty="0">
              <a:latin typeface="メイリオ" panose="020B0604030504040204" pitchFamily="50" charset="-128"/>
              <a:ea typeface="メイリオ" panose="020B0604030504040204" pitchFamily="50" charset="-128"/>
            </a:endParaRPr>
          </a:p>
        </p:txBody>
      </p:sp>
      <p:grpSp>
        <p:nvGrpSpPr>
          <p:cNvPr id="3" name="グループ化 2">
            <a:extLst>
              <a:ext uri="{FF2B5EF4-FFF2-40B4-BE49-F238E27FC236}">
                <a16:creationId xmlns:a16="http://schemas.microsoft.com/office/drawing/2014/main" id="{CF0C6C95-3BEB-4B48-9B7A-E7952D46E916}"/>
              </a:ext>
            </a:extLst>
          </p:cNvPr>
          <p:cNvGrpSpPr/>
          <p:nvPr/>
        </p:nvGrpSpPr>
        <p:grpSpPr>
          <a:xfrm>
            <a:off x="6034868" y="3345013"/>
            <a:ext cx="2319298" cy="1640130"/>
            <a:chOff x="5134255" y="2242559"/>
            <a:chExt cx="2319298" cy="1640130"/>
          </a:xfrm>
        </p:grpSpPr>
        <p:pic>
          <p:nvPicPr>
            <p:cNvPr id="15" name="Picture 2" descr="会社の建物のアイコン（工場）">
              <a:extLst>
                <a:ext uri="{FF2B5EF4-FFF2-40B4-BE49-F238E27FC236}">
                  <a16:creationId xmlns:a16="http://schemas.microsoft.com/office/drawing/2014/main" id="{6FA656FE-4738-4D72-8040-AE9681F67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255" y="2242559"/>
              <a:ext cx="1224136" cy="113844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グループ化 15">
              <a:extLst>
                <a:ext uri="{FF2B5EF4-FFF2-40B4-BE49-F238E27FC236}">
                  <a16:creationId xmlns:a16="http://schemas.microsoft.com/office/drawing/2014/main" id="{92A09895-A404-4BAC-8125-145ACDD20F96}"/>
                </a:ext>
              </a:extLst>
            </p:cNvPr>
            <p:cNvGrpSpPr/>
            <p:nvPr/>
          </p:nvGrpSpPr>
          <p:grpSpPr>
            <a:xfrm>
              <a:off x="5452819" y="2975310"/>
              <a:ext cx="1139946" cy="907379"/>
              <a:chOff x="939194" y="2989963"/>
              <a:chExt cx="1139946" cy="907379"/>
            </a:xfrm>
          </p:grpSpPr>
          <p:pic>
            <p:nvPicPr>
              <p:cNvPr id="17" name="Picture 12" descr="ロボットアームのイラスト">
                <a:extLst>
                  <a:ext uri="{FF2B5EF4-FFF2-40B4-BE49-F238E27FC236}">
                    <a16:creationId xmlns:a16="http://schemas.microsoft.com/office/drawing/2014/main" id="{2F554319-F42C-42A3-B6FD-AD66D42EF7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工場のベルトコンベアのイラスト">
                <a:extLst>
                  <a:ext uri="{FF2B5EF4-FFF2-40B4-BE49-F238E27FC236}">
                    <a16:creationId xmlns:a16="http://schemas.microsoft.com/office/drawing/2014/main" id="{4193FC2D-DBC2-4DE6-B451-380B83A35D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グループ化 18">
              <a:extLst>
                <a:ext uri="{FF2B5EF4-FFF2-40B4-BE49-F238E27FC236}">
                  <a16:creationId xmlns:a16="http://schemas.microsoft.com/office/drawing/2014/main" id="{49B42A21-1133-4619-8F89-1E8CD43B4F96}"/>
                </a:ext>
              </a:extLst>
            </p:cNvPr>
            <p:cNvGrpSpPr/>
            <p:nvPr/>
          </p:nvGrpSpPr>
          <p:grpSpPr>
            <a:xfrm>
              <a:off x="6371840" y="2545815"/>
              <a:ext cx="1081713" cy="1020416"/>
              <a:chOff x="2324117" y="3073577"/>
              <a:chExt cx="1081713" cy="1020416"/>
            </a:xfrm>
          </p:grpSpPr>
          <p:pic>
            <p:nvPicPr>
              <p:cNvPr id="20" name="Picture 4" descr="指差し呼称のイラスト">
                <a:extLst>
                  <a:ext uri="{FF2B5EF4-FFF2-40B4-BE49-F238E27FC236}">
                    <a16:creationId xmlns:a16="http://schemas.microsoft.com/office/drawing/2014/main" id="{D86EE872-A85E-4039-8726-589A1C6FBEC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ワープロのイラスト">
                <a:extLst>
                  <a:ext uri="{FF2B5EF4-FFF2-40B4-BE49-F238E27FC236}">
                    <a16:creationId xmlns:a16="http://schemas.microsoft.com/office/drawing/2014/main" id="{B920273F-0CFC-4DC1-9B85-D82AFFADA74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シングルボードコンピュータのイラスト">
                <a:extLst>
                  <a:ext uri="{FF2B5EF4-FFF2-40B4-BE49-F238E27FC236}">
                    <a16:creationId xmlns:a16="http://schemas.microsoft.com/office/drawing/2014/main" id="{0C4FCCFC-0A47-475E-BF4E-552E13CAB3C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 name="グループ化 11">
            <a:extLst>
              <a:ext uri="{FF2B5EF4-FFF2-40B4-BE49-F238E27FC236}">
                <a16:creationId xmlns:a16="http://schemas.microsoft.com/office/drawing/2014/main" id="{2BE6354D-50D7-483E-B6C6-0B2B499F8E46}"/>
              </a:ext>
            </a:extLst>
          </p:cNvPr>
          <p:cNvGrpSpPr/>
          <p:nvPr/>
        </p:nvGrpSpPr>
        <p:grpSpPr>
          <a:xfrm>
            <a:off x="838362" y="1928652"/>
            <a:ext cx="2357902" cy="1700177"/>
            <a:chOff x="1031927" y="1928558"/>
            <a:chExt cx="2357902" cy="1700177"/>
          </a:xfrm>
        </p:grpSpPr>
        <p:pic>
          <p:nvPicPr>
            <p:cNvPr id="30" name="Picture 4" descr="ルータのマーク">
              <a:extLst>
                <a:ext uri="{FF2B5EF4-FFF2-40B4-BE49-F238E27FC236}">
                  <a16:creationId xmlns:a16="http://schemas.microsoft.com/office/drawing/2014/main" id="{DF21E4DC-E7FE-4CDC-A980-F7401366BCD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05194" y="1928558"/>
              <a:ext cx="584635" cy="9182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47ABDFE4-31EA-4615-8EDD-3C702194ED2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1927" y="1952926"/>
              <a:ext cx="1084541" cy="10040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descr="携帯ゲーム機のイラスト">
              <a:extLst>
                <a:ext uri="{FF2B5EF4-FFF2-40B4-BE49-F238E27FC236}">
                  <a16:creationId xmlns:a16="http://schemas.microsoft.com/office/drawing/2014/main" id="{AC5B6237-9E5A-42B3-88EC-05451874AC2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42289" y="2357067"/>
              <a:ext cx="961116" cy="937088"/>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ワイドテレビのイラスト（フレーム）">
              <a:extLst>
                <a:ext uri="{FF2B5EF4-FFF2-40B4-BE49-F238E27FC236}">
                  <a16:creationId xmlns:a16="http://schemas.microsoft.com/office/drawing/2014/main" id="{FA392D64-1C25-498F-810B-5B62D46CC5B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40178" y="2908835"/>
              <a:ext cx="976135" cy="7199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11A4EE95-F3C0-41DD-8688-029F333EFF32}"/>
              </a:ext>
            </a:extLst>
          </p:cNvPr>
          <p:cNvGrpSpPr/>
          <p:nvPr/>
        </p:nvGrpSpPr>
        <p:grpSpPr>
          <a:xfrm>
            <a:off x="1691823" y="3293669"/>
            <a:ext cx="2281119" cy="1619415"/>
            <a:chOff x="808164" y="3720649"/>
            <a:chExt cx="2281119" cy="1619415"/>
          </a:xfrm>
        </p:grpSpPr>
        <p:grpSp>
          <p:nvGrpSpPr>
            <p:cNvPr id="14" name="グループ化 13">
              <a:extLst>
                <a:ext uri="{FF2B5EF4-FFF2-40B4-BE49-F238E27FC236}">
                  <a16:creationId xmlns:a16="http://schemas.microsoft.com/office/drawing/2014/main" id="{FC9DFC40-13D7-48E3-AAFA-3D02C75BAF03}"/>
                </a:ext>
              </a:extLst>
            </p:cNvPr>
            <p:cNvGrpSpPr/>
            <p:nvPr/>
          </p:nvGrpSpPr>
          <p:grpSpPr>
            <a:xfrm>
              <a:off x="808164" y="3720649"/>
              <a:ext cx="2281119" cy="1619415"/>
              <a:chOff x="619356" y="3628829"/>
              <a:chExt cx="2281119" cy="1619415"/>
            </a:xfrm>
          </p:grpSpPr>
          <p:pic>
            <p:nvPicPr>
              <p:cNvPr id="33" name="Picture 22" descr="会社の建物のアイコン（中小企業）">
                <a:extLst>
                  <a:ext uri="{FF2B5EF4-FFF2-40B4-BE49-F238E27FC236}">
                    <a16:creationId xmlns:a16="http://schemas.microsoft.com/office/drawing/2014/main" id="{5F7769D1-3EDF-4407-8C08-CC2B4CAC21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19356" y="3628829"/>
                <a:ext cx="1067304" cy="12729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0" descr="サーバのイラスト（1台）">
                <a:extLst>
                  <a:ext uri="{FF2B5EF4-FFF2-40B4-BE49-F238E27FC236}">
                    <a16:creationId xmlns:a16="http://schemas.microsoft.com/office/drawing/2014/main" id="{33837FA3-AA60-42F1-8535-23E126FE922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22770" y="3808597"/>
                <a:ext cx="777705" cy="777705"/>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descr="デスクトップパソコンのイラスト">
                <a:extLst>
                  <a:ext uri="{FF2B5EF4-FFF2-40B4-BE49-F238E27FC236}">
                    <a16:creationId xmlns:a16="http://schemas.microsoft.com/office/drawing/2014/main" id="{4BEE4E49-FCB9-4B1C-90EF-589C57B1CC4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43524" y="4601708"/>
                <a:ext cx="950788" cy="64653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グループ化 10">
                <a:extLst>
                  <a:ext uri="{FF2B5EF4-FFF2-40B4-BE49-F238E27FC236}">
                    <a16:creationId xmlns:a16="http://schemas.microsoft.com/office/drawing/2014/main" id="{0E6E9903-494A-4778-B36B-C5BBEDEE2A89}"/>
                  </a:ext>
                </a:extLst>
              </p:cNvPr>
              <p:cNvGrpSpPr/>
              <p:nvPr/>
            </p:nvGrpSpPr>
            <p:grpSpPr>
              <a:xfrm>
                <a:off x="1535134" y="4097598"/>
                <a:ext cx="1074457" cy="878683"/>
                <a:chOff x="519087" y="4582351"/>
                <a:chExt cx="932424" cy="761092"/>
              </a:xfrm>
            </p:grpSpPr>
            <p:pic>
              <p:nvPicPr>
                <p:cNvPr id="41" name="Picture 14" descr="斜めから見たノートパソコンのイラスト">
                  <a:extLst>
                    <a:ext uri="{FF2B5EF4-FFF2-40B4-BE49-F238E27FC236}">
                      <a16:creationId xmlns:a16="http://schemas.microsoft.com/office/drawing/2014/main" id="{9EDF07BD-9BC6-49AD-AFB8-F1412E17C3D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19087" y="4582351"/>
                  <a:ext cx="613590" cy="46632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斜めから見たノートパソコンのイラスト">
                  <a:extLst>
                    <a:ext uri="{FF2B5EF4-FFF2-40B4-BE49-F238E27FC236}">
                      <a16:creationId xmlns:a16="http://schemas.microsoft.com/office/drawing/2014/main" id="{7838799B-6BAC-4EF8-8C0D-0E8DDC9139C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7921" y="4877115"/>
                  <a:ext cx="613590" cy="46632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4" name="Picture 24" descr="折れ線グラフのイラスト（階層）">
              <a:extLst>
                <a:ext uri="{FF2B5EF4-FFF2-40B4-BE49-F238E27FC236}">
                  <a16:creationId xmlns:a16="http://schemas.microsoft.com/office/drawing/2014/main" id="{F8B4DDD2-5176-4D88-9DAF-18625E64091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21089" y="4172555"/>
              <a:ext cx="450480" cy="450480"/>
            </a:xfrm>
            <a:prstGeom prst="rect">
              <a:avLst/>
            </a:prstGeom>
            <a:noFill/>
            <a:extLst>
              <a:ext uri="{909E8E84-426E-40DD-AFC4-6F175D3DCCD1}">
                <a14:hiddenFill xmlns:a14="http://schemas.microsoft.com/office/drawing/2010/main">
                  <a:solidFill>
                    <a:srgbClr val="FFFFFF"/>
                  </a:solidFill>
                </a14:hiddenFill>
              </a:ext>
            </a:extLst>
          </p:spPr>
        </p:pic>
        <p:pic>
          <p:nvPicPr>
            <p:cNvPr id="10266" name="Picture 26" descr="電子印鑑のイラスト">
              <a:extLst>
                <a:ext uri="{FF2B5EF4-FFF2-40B4-BE49-F238E27FC236}">
                  <a16:creationId xmlns:a16="http://schemas.microsoft.com/office/drawing/2014/main" id="{393F7826-30F8-442B-A3A8-B80E46823F0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324213" y="4565503"/>
              <a:ext cx="324476" cy="3635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2865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制御システムの構成</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独自の仕組みやルールを採用したシステムが多い</a:t>
            </a:r>
            <a:endParaRPr lang="en-US" altLang="ja-JP" sz="2000" dirty="0"/>
          </a:p>
          <a:p>
            <a:pPr marL="0" indent="0">
              <a:buClr>
                <a:srgbClr val="0070C0"/>
              </a:buClr>
              <a:buNone/>
            </a:pPr>
            <a:r>
              <a:rPr lang="ja-JP" altLang="en-US" sz="2000" dirty="0"/>
              <a:t>　　　　　</a:t>
            </a:r>
            <a:endParaRPr lang="en-US" altLang="ja-JP" sz="2000" dirty="0">
              <a:solidFill>
                <a:srgbClr val="FF0000"/>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1-2. </a:t>
            </a:r>
            <a:r>
              <a:rPr lang="ja-JP" altLang="en-US" sz="1400" dirty="0">
                <a:solidFill>
                  <a:schemeClr val="tx1">
                    <a:lumMod val="75000"/>
                    <a:lumOff val="25000"/>
                  </a:schemeClr>
                </a:solidFill>
              </a:rPr>
              <a:t>制御システムとは</a:t>
            </a:r>
          </a:p>
        </p:txBody>
      </p:sp>
      <p:sp>
        <p:nvSpPr>
          <p:cNvPr id="7" name="正方形/長方形 6">
            <a:extLst>
              <a:ext uri="{FF2B5EF4-FFF2-40B4-BE49-F238E27FC236}">
                <a16:creationId xmlns:a16="http://schemas.microsoft.com/office/drawing/2014/main" id="{40F7953B-C0F9-428F-A737-5D2336B4CA36}"/>
              </a:ext>
            </a:extLst>
          </p:cNvPr>
          <p:cNvSpPr/>
          <p:nvPr/>
        </p:nvSpPr>
        <p:spPr>
          <a:xfrm>
            <a:off x="451366" y="2326696"/>
            <a:ext cx="8211372" cy="34965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14" descr="斜めから見たノートパソコンのイラスト">
            <a:extLst>
              <a:ext uri="{FF2B5EF4-FFF2-40B4-BE49-F238E27FC236}">
                <a16:creationId xmlns:a16="http://schemas.microsoft.com/office/drawing/2014/main" id="{730D6513-428B-4281-92F0-1643565972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1700" y="4168811"/>
            <a:ext cx="740938" cy="563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会社の建物のアイコン（工場）">
            <a:extLst>
              <a:ext uri="{FF2B5EF4-FFF2-40B4-BE49-F238E27FC236}">
                <a16:creationId xmlns:a16="http://schemas.microsoft.com/office/drawing/2014/main" id="{7FD48E19-9F5C-465C-8EA1-60F6165E3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62" y="1714032"/>
            <a:ext cx="1224136" cy="1138446"/>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C493E6AE-6B17-4947-9469-BA8979A1BC6B}"/>
              </a:ext>
            </a:extLst>
          </p:cNvPr>
          <p:cNvSpPr txBox="1"/>
          <p:nvPr/>
        </p:nvSpPr>
        <p:spPr>
          <a:xfrm>
            <a:off x="698179" y="2581937"/>
            <a:ext cx="1007220" cy="36933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dirty="0">
                <a:solidFill>
                  <a:sysClr val="windowText" lastClr="000000"/>
                </a:solidFill>
                <a:latin typeface="メイリオ" panose="020B0604030504040204" pitchFamily="50" charset="-128"/>
                <a:ea typeface="メイリオ" panose="020B0604030504040204" pitchFamily="50" charset="-128"/>
              </a:rPr>
              <a:t>工場</a:t>
            </a:r>
          </a:p>
        </p:txBody>
      </p:sp>
      <p:grpSp>
        <p:nvGrpSpPr>
          <p:cNvPr id="11" name="グループ化 10">
            <a:extLst>
              <a:ext uri="{FF2B5EF4-FFF2-40B4-BE49-F238E27FC236}">
                <a16:creationId xmlns:a16="http://schemas.microsoft.com/office/drawing/2014/main" id="{620E253C-24B6-44B2-B998-76DEA85B7178}"/>
              </a:ext>
            </a:extLst>
          </p:cNvPr>
          <p:cNvGrpSpPr/>
          <p:nvPr/>
        </p:nvGrpSpPr>
        <p:grpSpPr>
          <a:xfrm>
            <a:off x="966854" y="3358278"/>
            <a:ext cx="1139946" cy="907379"/>
            <a:chOff x="939194" y="2989963"/>
            <a:chExt cx="1139946" cy="907379"/>
          </a:xfrm>
        </p:grpSpPr>
        <p:pic>
          <p:nvPicPr>
            <p:cNvPr id="12" name="Picture 12" descr="ロボットアームのイラスト">
              <a:extLst>
                <a:ext uri="{FF2B5EF4-FFF2-40B4-BE49-F238E27FC236}">
                  <a16:creationId xmlns:a16="http://schemas.microsoft.com/office/drawing/2014/main" id="{726067A2-324B-4C32-8687-9AEF89948A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工場のベルトコンベアのイラスト">
              <a:extLst>
                <a:ext uri="{FF2B5EF4-FFF2-40B4-BE49-F238E27FC236}">
                  <a16:creationId xmlns:a16="http://schemas.microsoft.com/office/drawing/2014/main" id="{C68A1D62-32EC-433F-8F71-52D82FD992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テキスト ボックス 15">
            <a:extLst>
              <a:ext uri="{FF2B5EF4-FFF2-40B4-BE49-F238E27FC236}">
                <a16:creationId xmlns:a16="http://schemas.microsoft.com/office/drawing/2014/main" id="{AA65C6B8-A3A5-4014-A0CB-3F4C5E3F588A}"/>
              </a:ext>
            </a:extLst>
          </p:cNvPr>
          <p:cNvSpPr txBox="1"/>
          <p:nvPr/>
        </p:nvSpPr>
        <p:spPr>
          <a:xfrm>
            <a:off x="3080569" y="4339896"/>
            <a:ext cx="2414314" cy="738664"/>
          </a:xfrm>
          <a:prstGeom prst="rect">
            <a:avLst/>
          </a:prstGeom>
          <a:noFill/>
        </p:spPr>
        <p:txBody>
          <a:bodyPr wrap="square">
            <a:spAutoFit/>
          </a:bodyPr>
          <a:lstStyle/>
          <a:p>
            <a:pPr algn="ctr"/>
            <a:r>
              <a:rPr kumimoji="1" lang="en-US" altLang="ja-JP" sz="1400" b="1" dirty="0">
                <a:latin typeface="メイリオ" panose="020B0604030504040204" pitchFamily="50" charset="-128"/>
                <a:ea typeface="メイリオ" panose="020B0604030504040204" pitchFamily="50" charset="-128"/>
              </a:rPr>
              <a:t>PLC</a:t>
            </a:r>
          </a:p>
          <a:p>
            <a:pPr algn="ctr"/>
            <a:r>
              <a:rPr lang="ja-JP" altLang="en-US" sz="1400" dirty="0">
                <a:latin typeface="メイリオ" panose="020B0604030504040204" pitchFamily="50" charset="-128"/>
                <a:ea typeface="メイリオ" panose="020B0604030504040204" pitchFamily="50" charset="-128"/>
              </a:rPr>
              <a:t>（工場内の機械を制御するコントローラ）</a:t>
            </a:r>
            <a:endParaRPr kumimoji="1" lang="ja-JP" altLang="en-US" sz="1400" dirty="0">
              <a:latin typeface="メイリオ" panose="020B0604030504040204" pitchFamily="50" charset="-128"/>
              <a:ea typeface="メイリオ" panose="020B0604030504040204" pitchFamily="50" charset="-128"/>
            </a:endParaRPr>
          </a:p>
        </p:txBody>
      </p:sp>
      <p:grpSp>
        <p:nvGrpSpPr>
          <p:cNvPr id="17" name="グループ化 16">
            <a:extLst>
              <a:ext uri="{FF2B5EF4-FFF2-40B4-BE49-F238E27FC236}">
                <a16:creationId xmlns:a16="http://schemas.microsoft.com/office/drawing/2014/main" id="{161EC79F-81C0-4A33-9577-669687EFDEE7}"/>
              </a:ext>
            </a:extLst>
          </p:cNvPr>
          <p:cNvGrpSpPr/>
          <p:nvPr/>
        </p:nvGrpSpPr>
        <p:grpSpPr>
          <a:xfrm>
            <a:off x="3672880" y="3301367"/>
            <a:ext cx="1081713" cy="1020416"/>
            <a:chOff x="2324117" y="3073577"/>
            <a:chExt cx="1081713" cy="1020416"/>
          </a:xfrm>
        </p:grpSpPr>
        <p:pic>
          <p:nvPicPr>
            <p:cNvPr id="18" name="Picture 4" descr="指差し呼称のイラスト">
              <a:extLst>
                <a:ext uri="{FF2B5EF4-FFF2-40B4-BE49-F238E27FC236}">
                  <a16:creationId xmlns:a16="http://schemas.microsoft.com/office/drawing/2014/main" id="{ABAEDD86-E0D9-4F9B-B193-EC4A125E56E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ワープロのイラスト">
              <a:extLst>
                <a:ext uri="{FF2B5EF4-FFF2-40B4-BE49-F238E27FC236}">
                  <a16:creationId xmlns:a16="http://schemas.microsoft.com/office/drawing/2014/main" id="{BD94904C-ED14-44FC-8B4F-9B96E4DB232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シングルボードコンピュータのイラスト">
              <a:extLst>
                <a:ext uri="{FF2B5EF4-FFF2-40B4-BE49-F238E27FC236}">
                  <a16:creationId xmlns:a16="http://schemas.microsoft.com/office/drawing/2014/main" id="{A61A3755-A4EC-4F22-B709-B13ADDF41E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a:extLst>
              <a:ext uri="{FF2B5EF4-FFF2-40B4-BE49-F238E27FC236}">
                <a16:creationId xmlns:a16="http://schemas.microsoft.com/office/drawing/2014/main" id="{8960BC82-3B09-47F4-90A2-4D2CD09C4BC6}"/>
              </a:ext>
            </a:extLst>
          </p:cNvPr>
          <p:cNvSpPr txBox="1"/>
          <p:nvPr/>
        </p:nvSpPr>
        <p:spPr>
          <a:xfrm>
            <a:off x="664406" y="4138428"/>
            <a:ext cx="1889548" cy="954107"/>
          </a:xfrm>
          <a:prstGeom prst="rect">
            <a:avLst/>
          </a:prstGeom>
          <a:noFill/>
        </p:spPr>
        <p:txBody>
          <a:bodyPr wrap="square">
            <a:spAutoFit/>
          </a:bodyPr>
          <a:lstStyle/>
          <a:p>
            <a:pPr algn="ctr"/>
            <a:r>
              <a:rPr kumimoji="1" lang="ja-JP" altLang="en-US" sz="1400" b="1" dirty="0">
                <a:latin typeface="メイリオ" panose="020B0604030504040204" pitchFamily="50" charset="-128"/>
                <a:ea typeface="メイリオ" panose="020B0604030504040204" pitchFamily="50" charset="-128"/>
              </a:rPr>
              <a:t>製造機械</a:t>
            </a:r>
            <a:endParaRPr kumimoji="1" lang="en-US" altLang="ja-JP" sz="1400" b="1"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（工場のライン</a:t>
            </a:r>
            <a:endParaRPr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手動または</a:t>
            </a:r>
            <a:r>
              <a:rPr lang="en-US" altLang="ja-JP" sz="1400" dirty="0">
                <a:latin typeface="メイリオ" panose="020B0604030504040204" pitchFamily="50" charset="-128"/>
                <a:ea typeface="メイリオ" panose="020B0604030504040204" pitchFamily="50" charset="-128"/>
              </a:rPr>
              <a:t>PLC</a:t>
            </a:r>
            <a:r>
              <a:rPr lang="ja-JP" altLang="en-US" sz="1400" dirty="0">
                <a:latin typeface="メイリオ" panose="020B0604030504040204" pitchFamily="50" charset="-128"/>
                <a:ea typeface="メイリオ" panose="020B0604030504040204" pitchFamily="50" charset="-128"/>
              </a:rPr>
              <a:t>によって制御される）</a:t>
            </a:r>
            <a:endParaRPr kumimoji="1" lang="ja-JP" altLang="en-US" sz="14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5CC25B17-FE51-4732-9132-EF61384030E5}"/>
              </a:ext>
            </a:extLst>
          </p:cNvPr>
          <p:cNvSpPr txBox="1"/>
          <p:nvPr/>
        </p:nvSpPr>
        <p:spPr>
          <a:xfrm>
            <a:off x="6336240" y="4808425"/>
            <a:ext cx="2018840" cy="738664"/>
          </a:xfrm>
          <a:prstGeom prst="rect">
            <a:avLst/>
          </a:prstGeom>
          <a:noFill/>
        </p:spPr>
        <p:txBody>
          <a:bodyPr wrap="square">
            <a:spAutoFit/>
          </a:bodyPr>
          <a:lstStyle/>
          <a:p>
            <a:pPr algn="ctr"/>
            <a:r>
              <a:rPr kumimoji="1" lang="en-US" altLang="ja-JP" sz="1400" b="1" dirty="0">
                <a:latin typeface="メイリオ" panose="020B0604030504040204" pitchFamily="50" charset="-128"/>
                <a:ea typeface="メイリオ" panose="020B0604030504040204" pitchFamily="50" charset="-128"/>
              </a:rPr>
              <a:t>HMI</a:t>
            </a:r>
          </a:p>
          <a:p>
            <a:pPr algn="ctr"/>
            <a:r>
              <a:rPr kumimoji="1" lang="ja-JP" altLang="en-US" sz="1400" dirty="0">
                <a:latin typeface="メイリオ" panose="020B0604030504040204" pitchFamily="50" charset="-128"/>
                <a:ea typeface="メイリオ" panose="020B0604030504040204" pitchFamily="50" charset="-128"/>
              </a:rPr>
              <a:t>利用者・管理者の端末</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（機器の操作と監視）</a:t>
            </a:r>
            <a:endParaRPr kumimoji="1" lang="ja-JP" altLang="en-US" sz="14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4A4F48C8-D9A6-4034-B857-7F1288687B7C}"/>
              </a:ext>
            </a:extLst>
          </p:cNvPr>
          <p:cNvSpPr txBox="1"/>
          <p:nvPr/>
        </p:nvSpPr>
        <p:spPr>
          <a:xfrm>
            <a:off x="6337531" y="3243873"/>
            <a:ext cx="2094406" cy="738664"/>
          </a:xfrm>
          <a:prstGeom prst="rect">
            <a:avLst/>
          </a:prstGeom>
          <a:noFill/>
        </p:spPr>
        <p:txBody>
          <a:bodyPr wrap="square">
            <a:spAutoFit/>
          </a:bodyPr>
          <a:lstStyle/>
          <a:p>
            <a:pPr algn="ctr"/>
            <a:r>
              <a:rPr kumimoji="1" lang="ja-JP" altLang="en-US" sz="1400" b="1" dirty="0">
                <a:latin typeface="メイリオ" panose="020B0604030504040204" pitchFamily="50" charset="-128"/>
                <a:ea typeface="メイリオ" panose="020B0604030504040204" pitchFamily="50" charset="-128"/>
              </a:rPr>
              <a:t>工場内サーバー</a:t>
            </a:r>
            <a:endParaRPr kumimoji="1" lang="en-US" altLang="ja-JP" sz="1400" b="1"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（各種ファイルや</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機械のデータを格納）</a:t>
            </a:r>
          </a:p>
        </p:txBody>
      </p:sp>
      <p:pic>
        <p:nvPicPr>
          <p:cNvPr id="24" name="Picture 18" descr="モデムのマーク">
            <a:extLst>
              <a:ext uri="{FF2B5EF4-FFF2-40B4-BE49-F238E27FC236}">
                <a16:creationId xmlns:a16="http://schemas.microsoft.com/office/drawing/2014/main" id="{6BDD94B6-74DC-4653-86FA-E9277A93DC2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98616" y="3419725"/>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コネクタ: カギ線 24">
            <a:extLst>
              <a:ext uri="{FF2B5EF4-FFF2-40B4-BE49-F238E27FC236}">
                <a16:creationId xmlns:a16="http://schemas.microsoft.com/office/drawing/2014/main" id="{77C73372-76B2-463F-834D-A6A27B3F028B}"/>
              </a:ext>
            </a:extLst>
          </p:cNvPr>
          <p:cNvCxnSpPr>
            <a:cxnSpLocks/>
            <a:stCxn id="18" idx="1"/>
            <a:endCxn id="14" idx="3"/>
          </p:cNvCxnSpPr>
          <p:nvPr/>
        </p:nvCxnSpPr>
        <p:spPr>
          <a:xfrm rot="10800000" flipV="1">
            <a:off x="2106800" y="3702628"/>
            <a:ext cx="1881988" cy="161768"/>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C98292CC-B185-4F42-B19F-712BB932CA33}"/>
              </a:ext>
            </a:extLst>
          </p:cNvPr>
          <p:cNvCxnSpPr>
            <a:cxnSpLocks/>
            <a:stCxn id="24" idx="1"/>
            <a:endCxn id="19" idx="3"/>
          </p:cNvCxnSpPr>
          <p:nvPr/>
        </p:nvCxnSpPr>
        <p:spPr>
          <a:xfrm rot="10800000" flipV="1">
            <a:off x="4754594" y="3622182"/>
            <a:ext cx="544023" cy="171839"/>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EF705C46-B61E-4DBC-B090-A9DC048FC66B}"/>
              </a:ext>
            </a:extLst>
          </p:cNvPr>
          <p:cNvCxnSpPr>
            <a:cxnSpLocks/>
            <a:stCxn id="24" idx="2"/>
            <a:endCxn id="8" idx="1"/>
          </p:cNvCxnSpPr>
          <p:nvPr/>
        </p:nvCxnSpPr>
        <p:spPr>
          <a:xfrm rot="16200000" flipH="1">
            <a:off x="5958870" y="3507537"/>
            <a:ext cx="625727" cy="1259934"/>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FD91D25D-84D7-4CCF-893B-B3B9FF829E16}"/>
              </a:ext>
            </a:extLst>
          </p:cNvPr>
          <p:cNvCxnSpPr>
            <a:cxnSpLocks/>
            <a:stCxn id="29" idx="1"/>
            <a:endCxn id="24" idx="0"/>
          </p:cNvCxnSpPr>
          <p:nvPr/>
        </p:nvCxnSpPr>
        <p:spPr>
          <a:xfrm rot="10800000" flipV="1">
            <a:off x="5641766" y="2833721"/>
            <a:ext cx="1419700" cy="586003"/>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Picture 20" descr="サーバのイラスト（1台）">
            <a:extLst>
              <a:ext uri="{FF2B5EF4-FFF2-40B4-BE49-F238E27FC236}">
                <a16:creationId xmlns:a16="http://schemas.microsoft.com/office/drawing/2014/main" id="{4B5307CE-2061-437F-8C8A-E674B3B630E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61466" y="2510454"/>
            <a:ext cx="646536" cy="646536"/>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753AE6C8-6A70-4042-92EF-63DC3C06BE78}"/>
              </a:ext>
            </a:extLst>
          </p:cNvPr>
          <p:cNvSpPr txBox="1"/>
          <p:nvPr/>
        </p:nvSpPr>
        <p:spPr>
          <a:xfrm>
            <a:off x="379356" y="6013743"/>
            <a:ext cx="7596336" cy="461665"/>
          </a:xfrm>
          <a:prstGeom prst="rect">
            <a:avLst/>
          </a:prstGeom>
          <a:noFill/>
        </p:spPr>
        <p:txBody>
          <a:bodyPr wrap="square">
            <a:spAutoFit/>
          </a:bodyPr>
          <a:lstStyle/>
          <a:p>
            <a:r>
              <a:rPr kumimoji="1" lang="en-US" altLang="ja-JP" sz="1200" dirty="0">
                <a:latin typeface="メイリオ" panose="020B0604030504040204" pitchFamily="50" charset="-128"/>
                <a:ea typeface="メイリオ" panose="020B0604030504040204" pitchFamily="50" charset="-128"/>
              </a:rPr>
              <a:t>PLC</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Programmable Logic Controller</a:t>
            </a:r>
            <a:r>
              <a:rPr kumimoji="1" lang="ja-JP" altLang="en-US" sz="1200" dirty="0">
                <a:latin typeface="メイリオ" panose="020B0604030504040204" pitchFamily="50" charset="-128"/>
                <a:ea typeface="メイリオ" panose="020B0604030504040204" pitchFamily="50" charset="-128"/>
              </a:rPr>
              <a:t>、プログラマブルロジックコントローラ（機器を制御するもの）</a:t>
            </a:r>
            <a:endParaRPr kumimoji="1"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HMI</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Human</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Management</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Interface</a:t>
            </a:r>
            <a:r>
              <a:rPr lang="ja-JP" altLang="en-US" sz="1200" dirty="0">
                <a:latin typeface="メイリオ" panose="020B0604030504040204" pitchFamily="50" charset="-128"/>
                <a:ea typeface="メイリオ" panose="020B0604030504040204" pitchFamily="50" charset="-128"/>
              </a:rPr>
              <a:t>（人と機械が情報をやり取りするための装置やソフトウェア）</a:t>
            </a:r>
            <a:endParaRPr kumimoji="1" lang="ja-JP" altLang="en-US" sz="1200" dirty="0">
              <a:latin typeface="メイリオ" panose="020B0604030504040204" pitchFamily="50" charset="-128"/>
              <a:ea typeface="メイリオ" panose="020B0604030504040204" pitchFamily="50" charset="-128"/>
            </a:endParaRPr>
          </a:p>
        </p:txBody>
      </p:sp>
      <p:sp>
        <p:nvSpPr>
          <p:cNvPr id="40" name="テキスト ボックス 39">
            <a:extLst>
              <a:ext uri="{FF2B5EF4-FFF2-40B4-BE49-F238E27FC236}">
                <a16:creationId xmlns:a16="http://schemas.microsoft.com/office/drawing/2014/main" id="{889D266F-E562-4A4F-911B-CD8D7643C433}"/>
              </a:ext>
            </a:extLst>
          </p:cNvPr>
          <p:cNvSpPr txBox="1"/>
          <p:nvPr/>
        </p:nvSpPr>
        <p:spPr>
          <a:xfrm>
            <a:off x="1835514" y="3122271"/>
            <a:ext cx="2414314" cy="523220"/>
          </a:xfrm>
          <a:prstGeom prst="rect">
            <a:avLst/>
          </a:prstGeom>
          <a:noFill/>
        </p:spPr>
        <p:txBody>
          <a:bodyPr wrap="square">
            <a:spAutoFit/>
          </a:bodyPr>
          <a:lstStyle/>
          <a:p>
            <a:pPr algn="ctr"/>
            <a:r>
              <a:rPr kumimoji="1" lang="ja-JP" altLang="en-US" sz="1400" b="1" dirty="0">
                <a:solidFill>
                  <a:srgbClr val="FF0000"/>
                </a:solidFill>
                <a:latin typeface="メイリオ" panose="020B0604030504040204" pitchFamily="50" charset="-128"/>
                <a:ea typeface="メイリオ" panose="020B0604030504040204" pitchFamily="50" charset="-128"/>
              </a:rPr>
              <a:t>独自の通信規約</a:t>
            </a:r>
            <a:endParaRPr kumimoji="1" lang="en-US" altLang="ja-JP" sz="1400" b="1" dirty="0">
              <a:solidFill>
                <a:srgbClr val="FF0000"/>
              </a:solidFill>
              <a:latin typeface="メイリオ" panose="020B0604030504040204" pitchFamily="50" charset="-128"/>
              <a:ea typeface="メイリオ" panose="020B0604030504040204" pitchFamily="50" charset="-128"/>
            </a:endParaRPr>
          </a:p>
          <a:p>
            <a:pPr algn="ctr"/>
            <a:r>
              <a:rPr lang="ja-JP" altLang="en-US" sz="1400" b="1" dirty="0">
                <a:solidFill>
                  <a:srgbClr val="FF0000"/>
                </a:solidFill>
                <a:latin typeface="メイリオ" panose="020B0604030504040204" pitchFamily="50" charset="-128"/>
                <a:ea typeface="メイリオ" panose="020B0604030504040204" pitchFamily="50" charset="-128"/>
              </a:rPr>
              <a:t>（プロトコル）</a:t>
            </a:r>
            <a:endParaRPr kumimoji="1" lang="ja-JP" altLang="en-US" sz="1400" dirty="0">
              <a:solidFill>
                <a:srgbClr val="FF0000"/>
              </a:solidFill>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84991777-C4D1-49DE-95F6-0B76D941A19B}"/>
              </a:ext>
            </a:extLst>
          </p:cNvPr>
          <p:cNvSpPr txBox="1"/>
          <p:nvPr/>
        </p:nvSpPr>
        <p:spPr>
          <a:xfrm>
            <a:off x="1972549" y="5114425"/>
            <a:ext cx="2414314" cy="523220"/>
          </a:xfrm>
          <a:prstGeom prst="rect">
            <a:avLst/>
          </a:prstGeom>
          <a:noFill/>
        </p:spPr>
        <p:txBody>
          <a:bodyPr wrap="square">
            <a:spAutoFit/>
          </a:bodyPr>
          <a:lstStyle/>
          <a:p>
            <a:pPr algn="ctr"/>
            <a:r>
              <a:rPr kumimoji="1" lang="en-US" altLang="ja-JP" sz="1400" b="1" dirty="0">
                <a:solidFill>
                  <a:srgbClr val="FF0000"/>
                </a:solidFill>
                <a:latin typeface="メイリオ" panose="020B0604030504040204" pitchFamily="50" charset="-128"/>
                <a:ea typeface="メイリオ" panose="020B0604030504040204" pitchFamily="50" charset="-128"/>
              </a:rPr>
              <a:t>PLC</a:t>
            </a:r>
            <a:r>
              <a:rPr kumimoji="1" lang="ja-JP" altLang="en-US" sz="1400" b="1" dirty="0">
                <a:solidFill>
                  <a:srgbClr val="FF0000"/>
                </a:solidFill>
                <a:latin typeface="メイリオ" panose="020B0604030504040204" pitchFamily="50" charset="-128"/>
                <a:ea typeface="メイリオ" panose="020B0604030504040204" pitchFamily="50" charset="-128"/>
              </a:rPr>
              <a:t>や機械に独自の</a:t>
            </a:r>
            <a:r>
              <a:rPr kumimoji="1" lang="en-US" altLang="ja-JP" sz="1400" b="1" dirty="0">
                <a:solidFill>
                  <a:srgbClr val="FF0000"/>
                </a:solidFill>
                <a:latin typeface="メイリオ" panose="020B0604030504040204" pitchFamily="50" charset="-128"/>
                <a:ea typeface="メイリオ" panose="020B0604030504040204" pitchFamily="50" charset="-128"/>
              </a:rPr>
              <a:t>OS</a:t>
            </a:r>
            <a:r>
              <a:rPr lang="ja-JP" altLang="en-US" sz="1400" b="1" dirty="0">
                <a:solidFill>
                  <a:srgbClr val="FF0000"/>
                </a:solidFill>
                <a:latin typeface="メイリオ" panose="020B0604030504040204" pitchFamily="50" charset="-128"/>
                <a:ea typeface="メイリオ" panose="020B0604030504040204" pitchFamily="50" charset="-128"/>
              </a:rPr>
              <a:t>や</a:t>
            </a:r>
            <a:endParaRPr lang="en-US" altLang="ja-JP" sz="1400" b="1" dirty="0">
              <a:solidFill>
                <a:srgbClr val="FF0000"/>
              </a:solidFill>
              <a:latin typeface="メイリオ" panose="020B0604030504040204" pitchFamily="50" charset="-128"/>
              <a:ea typeface="メイリオ" panose="020B0604030504040204" pitchFamily="50" charset="-128"/>
            </a:endParaRPr>
          </a:p>
          <a:p>
            <a:pPr algn="ctr"/>
            <a:r>
              <a:rPr kumimoji="1" lang="ja-JP" altLang="en-US" sz="1400" b="1" dirty="0">
                <a:solidFill>
                  <a:srgbClr val="FF0000"/>
                </a:solidFill>
                <a:latin typeface="メイリオ" panose="020B0604030504040204" pitchFamily="50" charset="-128"/>
                <a:ea typeface="メイリオ" panose="020B0604030504040204" pitchFamily="50" charset="-128"/>
              </a:rPr>
              <a:t>アプリケーションを利用</a:t>
            </a:r>
            <a:endParaRPr kumimoji="1" lang="en-US" altLang="ja-JP" sz="14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16707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制御システムの変化</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dirty="0"/>
              <a:t>第</a:t>
            </a:r>
            <a:r>
              <a:rPr lang="en-US" altLang="ja-JP" dirty="0"/>
              <a:t>1</a:t>
            </a:r>
            <a:r>
              <a:rPr lang="ja-JP" altLang="en-US" dirty="0"/>
              <a:t>部　制御セキュリティとネットワークの基礎  </a:t>
            </a:r>
            <a:r>
              <a:rPr lang="en-US" altLang="ja-JP" dirty="0"/>
              <a:t>–  </a:t>
            </a:r>
            <a:r>
              <a:rPr lang="ja-JP" altLang="en-US" dirty="0"/>
              <a:t>制御セキュリティ教材</a:t>
            </a:r>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従来の制御システムからオープン化へ</a:t>
            </a:r>
            <a:br>
              <a:rPr lang="en-US" altLang="ja-JP" sz="2000" dirty="0"/>
            </a:br>
            <a:endParaRPr lang="en-US" altLang="ja-JP" sz="20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1-2. </a:t>
            </a:r>
            <a:r>
              <a:rPr lang="ja-JP" altLang="en-US" sz="1400" dirty="0">
                <a:solidFill>
                  <a:schemeClr val="tx1">
                    <a:lumMod val="75000"/>
                    <a:lumOff val="25000"/>
                  </a:schemeClr>
                </a:solidFill>
              </a:rPr>
              <a:t>制御システムとは</a:t>
            </a:r>
          </a:p>
        </p:txBody>
      </p:sp>
      <p:sp>
        <p:nvSpPr>
          <p:cNvPr id="9" name="テキスト ボックス 8">
            <a:extLst>
              <a:ext uri="{FF2B5EF4-FFF2-40B4-BE49-F238E27FC236}">
                <a16:creationId xmlns:a16="http://schemas.microsoft.com/office/drawing/2014/main" id="{14BB04F6-FDAB-46CD-95A0-88C6B4F306F6}"/>
              </a:ext>
            </a:extLst>
          </p:cNvPr>
          <p:cNvSpPr txBox="1"/>
          <p:nvPr/>
        </p:nvSpPr>
        <p:spPr>
          <a:xfrm>
            <a:off x="251519" y="4959816"/>
            <a:ext cx="4641099" cy="1200329"/>
          </a:xfrm>
          <a:prstGeom prst="rect">
            <a:avLst/>
          </a:prstGeom>
          <a:noFill/>
        </p:spPr>
        <p:txBody>
          <a:bodyPr wrap="square">
            <a:spAutoFit/>
          </a:bodyPr>
          <a:lstStyle/>
          <a:p>
            <a:pPr algn="ctr"/>
            <a:r>
              <a:rPr kumimoji="1" lang="ja-JP" altLang="en-US" b="1" dirty="0">
                <a:latin typeface="メイリオ" panose="020B0604030504040204" pitchFamily="50" charset="-128"/>
                <a:ea typeface="メイリオ" panose="020B0604030504040204" pitchFamily="50" charset="-128"/>
              </a:rPr>
              <a:t>従来の制御システム</a:t>
            </a:r>
            <a:endParaRPr kumimoji="1" lang="en-US" altLang="ja-JP" b="1"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固有の</a:t>
            </a:r>
            <a:r>
              <a:rPr lang="en-US" altLang="ja-JP" dirty="0">
                <a:latin typeface="メイリオ" panose="020B0604030504040204" pitchFamily="50" charset="-128"/>
                <a:ea typeface="メイリオ" panose="020B0604030504040204" pitchFamily="50" charset="-128"/>
              </a:rPr>
              <a:t>OS</a:t>
            </a:r>
            <a:r>
              <a:rPr lang="ja-JP" altLang="en-US" dirty="0">
                <a:latin typeface="メイリオ" panose="020B0604030504040204" pitchFamily="50" charset="-128"/>
                <a:ea typeface="メイリオ" panose="020B0604030504040204" pitchFamily="50" charset="-128"/>
              </a:rPr>
              <a:t>、独自のソフト</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独自のプロトコルを利用</a:t>
            </a:r>
            <a:endParaRPr lang="en-US" altLang="ja-JP" dirty="0">
              <a:latin typeface="メイリオ" panose="020B0604030504040204" pitchFamily="50" charset="-128"/>
              <a:ea typeface="メイリオ" panose="020B0604030504040204" pitchFamily="50" charset="-128"/>
            </a:endParaRPr>
          </a:p>
          <a:p>
            <a:pPr algn="ctr"/>
            <a:r>
              <a:rPr lang="ja-JP" altLang="en-US" dirty="0">
                <a:solidFill>
                  <a:srgbClr val="FF0000"/>
                </a:solidFill>
                <a:latin typeface="メイリオ" panose="020B0604030504040204" pitchFamily="50" charset="-128"/>
                <a:ea typeface="メイリオ" panose="020B0604030504040204" pitchFamily="50" charset="-128"/>
              </a:rPr>
              <a:t>⇒ 生産（運用）や保守においてコスト高</a:t>
            </a:r>
          </a:p>
        </p:txBody>
      </p:sp>
      <p:sp>
        <p:nvSpPr>
          <p:cNvPr id="10" name="テキスト ボックス 9">
            <a:extLst>
              <a:ext uri="{FF2B5EF4-FFF2-40B4-BE49-F238E27FC236}">
                <a16:creationId xmlns:a16="http://schemas.microsoft.com/office/drawing/2014/main" id="{7F392E77-663D-4082-A7FB-7361B14A98BA}"/>
              </a:ext>
            </a:extLst>
          </p:cNvPr>
          <p:cNvSpPr txBox="1"/>
          <p:nvPr/>
        </p:nvSpPr>
        <p:spPr>
          <a:xfrm>
            <a:off x="4368353" y="4915832"/>
            <a:ext cx="4557166" cy="1754326"/>
          </a:xfrm>
          <a:prstGeom prst="rect">
            <a:avLst/>
          </a:prstGeom>
          <a:noFill/>
        </p:spPr>
        <p:txBody>
          <a:bodyPr wrap="square">
            <a:spAutoFit/>
          </a:bodyPr>
          <a:lstStyle/>
          <a:p>
            <a:pPr algn="ctr"/>
            <a:r>
              <a:rPr kumimoji="1" lang="ja-JP" altLang="en-US" b="1" dirty="0">
                <a:latin typeface="メイリオ" panose="020B0604030504040204" pitchFamily="50" charset="-128"/>
                <a:ea typeface="メイリオ" panose="020B0604030504040204" pitchFamily="50" charset="-128"/>
              </a:rPr>
              <a:t>制御システムのオープン化</a:t>
            </a:r>
          </a:p>
          <a:p>
            <a:pPr algn="ctr"/>
            <a:r>
              <a:rPr lang="ja-JP" altLang="en-US" dirty="0">
                <a:latin typeface="メイリオ" panose="020B0604030504040204" pitchFamily="50" charset="-128"/>
                <a:ea typeface="メイリオ" panose="020B0604030504040204" pitchFamily="50" charset="-128"/>
              </a:rPr>
              <a:t>汎用の</a:t>
            </a:r>
            <a:r>
              <a:rPr lang="en-US" altLang="ja-JP" dirty="0">
                <a:latin typeface="メイリオ" panose="020B0604030504040204" pitchFamily="50" charset="-128"/>
                <a:ea typeface="メイリオ" panose="020B0604030504040204" pitchFamily="50" charset="-128"/>
              </a:rPr>
              <a:t>OS</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Linux</a:t>
            </a:r>
            <a:r>
              <a:rPr lang="ja-JP" altLang="en-US" dirty="0">
                <a:latin typeface="メイリオ" panose="020B0604030504040204" pitchFamily="50" charset="-128"/>
                <a:ea typeface="メイリオ" panose="020B0604030504040204" pitchFamily="50" charset="-128"/>
              </a:rPr>
              <a:t>など）を利用</a:t>
            </a:r>
          </a:p>
          <a:p>
            <a:pPr algn="ctr"/>
            <a:r>
              <a:rPr lang="ja-JP" altLang="en-US" dirty="0">
                <a:latin typeface="メイリオ" panose="020B0604030504040204" pitchFamily="50" charset="-128"/>
                <a:ea typeface="メイリオ" panose="020B0604030504040204" pitchFamily="50" charset="-128"/>
              </a:rPr>
              <a:t>　アプリケーションの共通化</a:t>
            </a:r>
          </a:p>
          <a:p>
            <a:pPr algn="ctr"/>
            <a:r>
              <a:rPr lang="ja-JP" altLang="en-US" dirty="0">
                <a:latin typeface="メイリオ" panose="020B0604030504040204" pitchFamily="50" charset="-128"/>
                <a:ea typeface="メイリオ" panose="020B0604030504040204" pitchFamily="50" charset="-128"/>
              </a:rPr>
              <a:t>　標準プロトコル（</a:t>
            </a:r>
            <a:r>
              <a:rPr lang="en-US" altLang="ja-JP" dirty="0">
                <a:latin typeface="メイリオ" panose="020B0604030504040204" pitchFamily="50" charset="-128"/>
                <a:ea typeface="メイリオ" panose="020B0604030504040204" pitchFamily="50" charset="-128"/>
              </a:rPr>
              <a:t>TCP/IP</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GPIO</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Modbus</a:t>
            </a:r>
            <a:r>
              <a:rPr lang="ja-JP" altLang="en-US" dirty="0">
                <a:latin typeface="メイリオ" panose="020B0604030504040204" pitchFamily="50" charset="-128"/>
                <a:ea typeface="メイリオ" panose="020B0604030504040204" pitchFamily="50" charset="-128"/>
              </a:rPr>
              <a:t>通信など）の利用</a:t>
            </a:r>
          </a:p>
          <a:p>
            <a:pPr algn="ctr"/>
            <a:r>
              <a:rPr lang="ja-JP" altLang="en-US" dirty="0">
                <a:latin typeface="メイリオ" panose="020B0604030504040204" pitchFamily="50" charset="-128"/>
                <a:ea typeface="メイリオ" panose="020B0604030504040204" pitchFamily="50" charset="-128"/>
              </a:rPr>
              <a:t>　</a:t>
            </a:r>
          </a:p>
        </p:txBody>
      </p:sp>
      <p:grpSp>
        <p:nvGrpSpPr>
          <p:cNvPr id="46" name="グループ化 45">
            <a:extLst>
              <a:ext uri="{FF2B5EF4-FFF2-40B4-BE49-F238E27FC236}">
                <a16:creationId xmlns:a16="http://schemas.microsoft.com/office/drawing/2014/main" id="{7280C2DB-AEE6-422D-AA4D-A7D7CF47666E}"/>
              </a:ext>
            </a:extLst>
          </p:cNvPr>
          <p:cNvGrpSpPr/>
          <p:nvPr/>
        </p:nvGrpSpPr>
        <p:grpSpPr>
          <a:xfrm>
            <a:off x="1115616" y="2115511"/>
            <a:ext cx="1080120" cy="859758"/>
            <a:chOff x="939194" y="2989963"/>
            <a:chExt cx="1139946" cy="907379"/>
          </a:xfrm>
        </p:grpSpPr>
        <p:pic>
          <p:nvPicPr>
            <p:cNvPr id="47" name="Picture 12" descr="ロボットアームのイラスト">
              <a:extLst>
                <a:ext uri="{FF2B5EF4-FFF2-40B4-BE49-F238E27FC236}">
                  <a16:creationId xmlns:a16="http://schemas.microsoft.com/office/drawing/2014/main" id="{94FBC4DF-C8A3-4E78-A00E-4BF2104E10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工場のベルトコンベアのイラスト">
              <a:extLst>
                <a:ext uri="{FF2B5EF4-FFF2-40B4-BE49-F238E27FC236}">
                  <a16:creationId xmlns:a16="http://schemas.microsoft.com/office/drawing/2014/main" id="{821A0DAB-8332-44CF-8E3D-CC38054B94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グループ化 48">
            <a:extLst>
              <a:ext uri="{FF2B5EF4-FFF2-40B4-BE49-F238E27FC236}">
                <a16:creationId xmlns:a16="http://schemas.microsoft.com/office/drawing/2014/main" id="{E7D2C88F-E603-4F71-BA89-3B8F4C90761B}"/>
              </a:ext>
            </a:extLst>
          </p:cNvPr>
          <p:cNvGrpSpPr/>
          <p:nvPr/>
        </p:nvGrpSpPr>
        <p:grpSpPr>
          <a:xfrm>
            <a:off x="2910750" y="1946877"/>
            <a:ext cx="965350" cy="957586"/>
            <a:chOff x="2440480" y="3073577"/>
            <a:chExt cx="965350" cy="957586"/>
          </a:xfrm>
        </p:grpSpPr>
        <p:pic>
          <p:nvPicPr>
            <p:cNvPr id="50" name="Picture 4" descr="指差し呼称のイラスト">
              <a:extLst>
                <a:ext uri="{FF2B5EF4-FFF2-40B4-BE49-F238E27FC236}">
                  <a16:creationId xmlns:a16="http://schemas.microsoft.com/office/drawing/2014/main" id="{5ECB02CE-6C50-4399-B58C-710DD66C8D47}"/>
                </a:ext>
              </a:extLst>
            </p:cNvPr>
            <p:cNvPicPr>
              <a:picLocks noChangeAspect="1" noChangeArrowheads="1"/>
            </p:cNvPicPr>
            <p:nvPr/>
          </p:nvPicPr>
          <p:blipFill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4" descr="ワープロのイラスト">
              <a:extLst>
                <a:ext uri="{FF2B5EF4-FFF2-40B4-BE49-F238E27FC236}">
                  <a16:creationId xmlns:a16="http://schemas.microsoft.com/office/drawing/2014/main" id="{AC4998F4-FD1B-4C11-A7A4-0FFACE0109D9}"/>
                </a:ext>
              </a:extLst>
            </p:cNvPr>
            <p:cNvPicPr>
              <a:picLocks noChangeAspect="1" noChangeArrowheads="1"/>
            </p:cNvPicPr>
            <p:nvPr/>
          </p:nvPicPr>
          <p:blipFill rotWithShape="1">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6" descr="シングルボードコンピュータのイラスト">
              <a:extLst>
                <a:ext uri="{FF2B5EF4-FFF2-40B4-BE49-F238E27FC236}">
                  <a16:creationId xmlns:a16="http://schemas.microsoft.com/office/drawing/2014/main" id="{5FA3C248-78A1-4A44-9AB6-E8914DD46F48}"/>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141212">
              <a:off x="2440480" y="3578178"/>
              <a:ext cx="510406" cy="4529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3" name="コネクタ: カギ線 52">
            <a:extLst>
              <a:ext uri="{FF2B5EF4-FFF2-40B4-BE49-F238E27FC236}">
                <a16:creationId xmlns:a16="http://schemas.microsoft.com/office/drawing/2014/main" id="{7E9CC3AD-07B7-451B-8330-DDDC1B805551}"/>
              </a:ext>
            </a:extLst>
          </p:cNvPr>
          <p:cNvCxnSpPr>
            <a:cxnSpLocks/>
            <a:stCxn id="50" idx="1"/>
            <a:endCxn id="48" idx="3"/>
          </p:cNvCxnSpPr>
          <p:nvPr/>
        </p:nvCxnSpPr>
        <p:spPr>
          <a:xfrm rot="10800000" flipV="1">
            <a:off x="2195737" y="2348137"/>
            <a:ext cx="914559" cy="246929"/>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54" name="グループ化 53">
            <a:extLst>
              <a:ext uri="{FF2B5EF4-FFF2-40B4-BE49-F238E27FC236}">
                <a16:creationId xmlns:a16="http://schemas.microsoft.com/office/drawing/2014/main" id="{0137FA1A-E5E4-4499-A3FB-88E092023CFC}"/>
              </a:ext>
            </a:extLst>
          </p:cNvPr>
          <p:cNvGrpSpPr/>
          <p:nvPr/>
        </p:nvGrpSpPr>
        <p:grpSpPr>
          <a:xfrm>
            <a:off x="1115616" y="2982103"/>
            <a:ext cx="1080120" cy="859758"/>
            <a:chOff x="939194" y="2989963"/>
            <a:chExt cx="1139946" cy="907379"/>
          </a:xfrm>
        </p:grpSpPr>
        <p:pic>
          <p:nvPicPr>
            <p:cNvPr id="55" name="Picture 12" descr="ロボットアームのイラスト">
              <a:extLst>
                <a:ext uri="{FF2B5EF4-FFF2-40B4-BE49-F238E27FC236}">
                  <a16:creationId xmlns:a16="http://schemas.microsoft.com/office/drawing/2014/main" id="{5603D21F-9665-49E8-9EA3-493887C380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工場のベルトコンベアのイラスト">
              <a:extLst>
                <a:ext uri="{FF2B5EF4-FFF2-40B4-BE49-F238E27FC236}">
                  <a16:creationId xmlns:a16="http://schemas.microsoft.com/office/drawing/2014/main" id="{9E340545-6057-47FC-9FEC-71614EDB64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グループ化 56">
            <a:extLst>
              <a:ext uri="{FF2B5EF4-FFF2-40B4-BE49-F238E27FC236}">
                <a16:creationId xmlns:a16="http://schemas.microsoft.com/office/drawing/2014/main" id="{2F758D10-D468-435A-882D-6FAFEFCFCBBE}"/>
              </a:ext>
            </a:extLst>
          </p:cNvPr>
          <p:cNvGrpSpPr/>
          <p:nvPr/>
        </p:nvGrpSpPr>
        <p:grpSpPr>
          <a:xfrm>
            <a:off x="2833932" y="2813469"/>
            <a:ext cx="1037945" cy="802522"/>
            <a:chOff x="2363662" y="3073577"/>
            <a:chExt cx="1037945" cy="802522"/>
          </a:xfrm>
        </p:grpSpPr>
        <p:pic>
          <p:nvPicPr>
            <p:cNvPr id="58" name="Picture 4" descr="指差し呼称のイラスト">
              <a:extLst>
                <a:ext uri="{FF2B5EF4-FFF2-40B4-BE49-F238E27FC236}">
                  <a16:creationId xmlns:a16="http://schemas.microsoft.com/office/drawing/2014/main" id="{54D565F7-1F11-4107-BD2D-4F9E3D1625BA}"/>
                </a:ext>
              </a:extLst>
            </p:cNvPr>
            <p:cNvPicPr>
              <a:picLocks noChangeAspect="1" noChangeArrowheads="1"/>
            </p:cNvPicPr>
            <p:nvPr/>
          </p:nvPicPr>
          <p:blipFill rotWithShape="1">
            <a:blip r:embed="rId5" cstate="print">
              <a:duotone>
                <a:prstClr val="black"/>
                <a:schemeClr val="accent6">
                  <a:tint val="45000"/>
                  <a:satMod val="400000"/>
                </a:schemeClr>
              </a:duotone>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4" descr="ワープロのイラスト">
              <a:extLst>
                <a:ext uri="{FF2B5EF4-FFF2-40B4-BE49-F238E27FC236}">
                  <a16:creationId xmlns:a16="http://schemas.microsoft.com/office/drawing/2014/main" id="{0687D906-6457-4A3A-8330-4D4C2333AA43}"/>
                </a:ext>
              </a:extLst>
            </p:cNvPr>
            <p:cNvPicPr>
              <a:picLocks noChangeAspect="1" noChangeArrowheads="1"/>
            </p:cNvPicPr>
            <p:nvPr/>
          </p:nvPicPr>
          <p:blipFill rotWithShape="1">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b="39760"/>
            <a:stretch/>
          </p:blipFill>
          <p:spPr bwMode="auto">
            <a:xfrm>
              <a:off x="2363662" y="3510747"/>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6" descr="シングルボードコンピュータのイラスト">
              <a:extLst>
                <a:ext uri="{FF2B5EF4-FFF2-40B4-BE49-F238E27FC236}">
                  <a16:creationId xmlns:a16="http://schemas.microsoft.com/office/drawing/2014/main" id="{53D7D3B8-B50C-47F0-83F0-CC31851462DD}"/>
                </a:ext>
              </a:extLst>
            </p:cNvPr>
            <p:cNvPicPr>
              <a:picLocks noChangeAspect="1" noChangeArrowheads="1"/>
            </p:cNvPicPr>
            <p:nvPr/>
          </p:nvPicPr>
          <p:blipFill>
            <a:blip r:embed="rId7"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rot="1141212">
              <a:off x="2891201" y="3346676"/>
              <a:ext cx="510406" cy="4529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1" name="コネクタ: カギ線 60">
            <a:extLst>
              <a:ext uri="{FF2B5EF4-FFF2-40B4-BE49-F238E27FC236}">
                <a16:creationId xmlns:a16="http://schemas.microsoft.com/office/drawing/2014/main" id="{2A99CCC5-5B63-4BD6-ADA9-7BE0CD3376DD}"/>
              </a:ext>
            </a:extLst>
          </p:cNvPr>
          <p:cNvCxnSpPr>
            <a:cxnSpLocks/>
            <a:stCxn id="58" idx="1"/>
            <a:endCxn id="56" idx="3"/>
          </p:cNvCxnSpPr>
          <p:nvPr/>
        </p:nvCxnSpPr>
        <p:spPr>
          <a:xfrm rot="10800000" flipV="1">
            <a:off x="2195737" y="3214729"/>
            <a:ext cx="914559" cy="246929"/>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グループ化 61">
            <a:extLst>
              <a:ext uri="{FF2B5EF4-FFF2-40B4-BE49-F238E27FC236}">
                <a16:creationId xmlns:a16="http://schemas.microsoft.com/office/drawing/2014/main" id="{088EFE59-7641-46B5-898F-892758BAECC9}"/>
              </a:ext>
            </a:extLst>
          </p:cNvPr>
          <p:cNvGrpSpPr/>
          <p:nvPr/>
        </p:nvGrpSpPr>
        <p:grpSpPr>
          <a:xfrm>
            <a:off x="1115616" y="3859113"/>
            <a:ext cx="1080120" cy="859758"/>
            <a:chOff x="939194" y="2989963"/>
            <a:chExt cx="1139946" cy="907379"/>
          </a:xfrm>
        </p:grpSpPr>
        <p:pic>
          <p:nvPicPr>
            <p:cNvPr id="63" name="Picture 12" descr="ロボットアームのイラスト">
              <a:extLst>
                <a:ext uri="{FF2B5EF4-FFF2-40B4-BE49-F238E27FC236}">
                  <a16:creationId xmlns:a16="http://schemas.microsoft.com/office/drawing/2014/main" id="{CDB023B6-7FF0-408D-B626-1383893FE4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0" descr="工場のベルトコンベアのイラスト">
              <a:extLst>
                <a:ext uri="{FF2B5EF4-FFF2-40B4-BE49-F238E27FC236}">
                  <a16:creationId xmlns:a16="http://schemas.microsoft.com/office/drawing/2014/main" id="{188736AE-FE66-440F-848A-6ACABA7993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グループ化 64">
            <a:extLst>
              <a:ext uri="{FF2B5EF4-FFF2-40B4-BE49-F238E27FC236}">
                <a16:creationId xmlns:a16="http://schemas.microsoft.com/office/drawing/2014/main" id="{CB8E0750-27BA-4C4E-9452-36D80ACCFECB}"/>
              </a:ext>
            </a:extLst>
          </p:cNvPr>
          <p:cNvGrpSpPr/>
          <p:nvPr/>
        </p:nvGrpSpPr>
        <p:grpSpPr>
          <a:xfrm>
            <a:off x="3110295" y="3690479"/>
            <a:ext cx="748467" cy="816777"/>
            <a:chOff x="2640025" y="3073577"/>
            <a:chExt cx="748467" cy="816777"/>
          </a:xfrm>
        </p:grpSpPr>
        <p:pic>
          <p:nvPicPr>
            <p:cNvPr id="66" name="Picture 4" descr="指差し呼称のイラスト">
              <a:extLst>
                <a:ext uri="{FF2B5EF4-FFF2-40B4-BE49-F238E27FC236}">
                  <a16:creationId xmlns:a16="http://schemas.microsoft.com/office/drawing/2014/main" id="{831A4DEB-6135-4170-BC5D-1E1C732D8DF3}"/>
                </a:ext>
              </a:extLst>
            </p:cNvPr>
            <p:cNvPicPr>
              <a:picLocks noChangeAspect="1" noChangeArrowheads="1"/>
            </p:cNvPicPr>
            <p:nvPr/>
          </p:nvPicPr>
          <p:blipFill rotWithShape="1">
            <a:blip r:embed="rId5" cstate="print">
              <a:duotone>
                <a:prstClr val="black"/>
                <a:schemeClr val="accent5">
                  <a:tint val="45000"/>
                  <a:satMod val="400000"/>
                </a:schemeClr>
              </a:duotone>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ワープロのイラスト">
              <a:extLst>
                <a:ext uri="{FF2B5EF4-FFF2-40B4-BE49-F238E27FC236}">
                  <a16:creationId xmlns:a16="http://schemas.microsoft.com/office/drawing/2014/main" id="{8200750A-446A-4EC5-90C9-FEE6CD932B48}"/>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b="39760"/>
            <a:stretch/>
          </p:blipFill>
          <p:spPr bwMode="auto">
            <a:xfrm>
              <a:off x="2699709" y="3530314"/>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6" descr="シングルボードコンピュータのイラスト">
              <a:extLst>
                <a:ext uri="{FF2B5EF4-FFF2-40B4-BE49-F238E27FC236}">
                  <a16:creationId xmlns:a16="http://schemas.microsoft.com/office/drawing/2014/main" id="{51FCB29E-C591-47FF-BE01-29C6DE3CBAB3}"/>
                </a:ext>
              </a:extLst>
            </p:cNvPr>
            <p:cNvPicPr>
              <a:picLocks noChangeAspect="1" noChangeArrowheads="1"/>
            </p:cNvPicPr>
            <p:nvPr/>
          </p:nvPicPr>
          <p:blipFill>
            <a:blip r:embed="rId7"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1141212">
              <a:off x="2878086" y="3187096"/>
              <a:ext cx="510406" cy="4529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コネクタ: カギ線 68">
            <a:extLst>
              <a:ext uri="{FF2B5EF4-FFF2-40B4-BE49-F238E27FC236}">
                <a16:creationId xmlns:a16="http://schemas.microsoft.com/office/drawing/2014/main" id="{FF0D947B-B28A-40A0-A757-6FB4F7A43BFE}"/>
              </a:ext>
            </a:extLst>
          </p:cNvPr>
          <p:cNvCxnSpPr>
            <a:cxnSpLocks/>
            <a:stCxn id="66" idx="1"/>
            <a:endCxn id="64" idx="3"/>
          </p:cNvCxnSpPr>
          <p:nvPr/>
        </p:nvCxnSpPr>
        <p:spPr>
          <a:xfrm rot="10800000" flipV="1">
            <a:off x="2195737" y="4091739"/>
            <a:ext cx="914559" cy="246929"/>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A94AB0AE-8CDF-411D-AFE1-C0BD2B959E0F}"/>
              </a:ext>
            </a:extLst>
          </p:cNvPr>
          <p:cNvGrpSpPr/>
          <p:nvPr/>
        </p:nvGrpSpPr>
        <p:grpSpPr>
          <a:xfrm>
            <a:off x="4950596" y="2141093"/>
            <a:ext cx="1139946" cy="907379"/>
            <a:chOff x="939194" y="2989963"/>
            <a:chExt cx="1139946" cy="907379"/>
          </a:xfrm>
        </p:grpSpPr>
        <p:pic>
          <p:nvPicPr>
            <p:cNvPr id="71" name="Picture 12" descr="ロボットアームのイラスト">
              <a:extLst>
                <a:ext uri="{FF2B5EF4-FFF2-40B4-BE49-F238E27FC236}">
                  <a16:creationId xmlns:a16="http://schemas.microsoft.com/office/drawing/2014/main" id="{233B0B46-6CD6-4C81-B999-F85ABEB377C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工場のベルトコンベアのイラスト">
              <a:extLst>
                <a:ext uri="{FF2B5EF4-FFF2-40B4-BE49-F238E27FC236}">
                  <a16:creationId xmlns:a16="http://schemas.microsoft.com/office/drawing/2014/main" id="{6ED2E573-BBF3-49E0-B297-71D3253BDF2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グループ化 72">
            <a:extLst>
              <a:ext uri="{FF2B5EF4-FFF2-40B4-BE49-F238E27FC236}">
                <a16:creationId xmlns:a16="http://schemas.microsoft.com/office/drawing/2014/main" id="{5C016B2E-F69F-40E6-B261-1761817A74EC}"/>
              </a:ext>
            </a:extLst>
          </p:cNvPr>
          <p:cNvGrpSpPr/>
          <p:nvPr/>
        </p:nvGrpSpPr>
        <p:grpSpPr>
          <a:xfrm>
            <a:off x="7068669" y="2422367"/>
            <a:ext cx="1081713" cy="1020416"/>
            <a:chOff x="2324117" y="3073577"/>
            <a:chExt cx="1081713" cy="1020416"/>
          </a:xfrm>
        </p:grpSpPr>
        <p:pic>
          <p:nvPicPr>
            <p:cNvPr id="74" name="Picture 4" descr="指差し呼称のイラスト">
              <a:extLst>
                <a:ext uri="{FF2B5EF4-FFF2-40B4-BE49-F238E27FC236}">
                  <a16:creationId xmlns:a16="http://schemas.microsoft.com/office/drawing/2014/main" id="{160504E2-E4A3-4201-97E4-2F29F7366B7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descr="ワープロのイラスト">
              <a:extLst>
                <a:ext uri="{FF2B5EF4-FFF2-40B4-BE49-F238E27FC236}">
                  <a16:creationId xmlns:a16="http://schemas.microsoft.com/office/drawing/2014/main" id="{0BBA9968-42B7-4C97-BC8F-65C3FB45F4B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6" descr="シングルボードコンピュータのイラスト">
              <a:extLst>
                <a:ext uri="{FF2B5EF4-FFF2-40B4-BE49-F238E27FC236}">
                  <a16:creationId xmlns:a16="http://schemas.microsoft.com/office/drawing/2014/main" id="{618339A8-662B-4FF7-8582-02FA0317EA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7" name="コネクタ: カギ線 76">
            <a:extLst>
              <a:ext uri="{FF2B5EF4-FFF2-40B4-BE49-F238E27FC236}">
                <a16:creationId xmlns:a16="http://schemas.microsoft.com/office/drawing/2014/main" id="{D9CA5713-6365-4FAF-9F32-F91CF927C0B1}"/>
              </a:ext>
            </a:extLst>
          </p:cNvPr>
          <p:cNvCxnSpPr>
            <a:cxnSpLocks/>
            <a:stCxn id="76" idx="1"/>
            <a:endCxn id="72" idx="3"/>
          </p:cNvCxnSpPr>
          <p:nvPr/>
        </p:nvCxnSpPr>
        <p:spPr>
          <a:xfrm rot="10800000">
            <a:off x="6090542" y="2647212"/>
            <a:ext cx="992060" cy="485909"/>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217D2148-FA05-4876-82CB-F18E14980475}"/>
              </a:ext>
            </a:extLst>
          </p:cNvPr>
          <p:cNvGrpSpPr/>
          <p:nvPr/>
        </p:nvGrpSpPr>
        <p:grpSpPr>
          <a:xfrm>
            <a:off x="4950596" y="2913165"/>
            <a:ext cx="1139946" cy="907379"/>
            <a:chOff x="939194" y="2989963"/>
            <a:chExt cx="1139946" cy="907379"/>
          </a:xfrm>
        </p:grpSpPr>
        <p:pic>
          <p:nvPicPr>
            <p:cNvPr id="79" name="Picture 12" descr="ロボットアームのイラスト">
              <a:extLst>
                <a:ext uri="{FF2B5EF4-FFF2-40B4-BE49-F238E27FC236}">
                  <a16:creationId xmlns:a16="http://schemas.microsoft.com/office/drawing/2014/main" id="{B2102748-CB49-4C60-81E6-A5C91118239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工場のベルトコンベアのイラスト">
              <a:extLst>
                <a:ext uri="{FF2B5EF4-FFF2-40B4-BE49-F238E27FC236}">
                  <a16:creationId xmlns:a16="http://schemas.microsoft.com/office/drawing/2014/main" id="{B9AE5EC0-6ACE-4ED2-BBEA-56098543C60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グループ化 80">
            <a:extLst>
              <a:ext uri="{FF2B5EF4-FFF2-40B4-BE49-F238E27FC236}">
                <a16:creationId xmlns:a16="http://schemas.microsoft.com/office/drawing/2014/main" id="{F8B14841-C4BA-4F1F-A5B1-6C5AD70A3A7A}"/>
              </a:ext>
            </a:extLst>
          </p:cNvPr>
          <p:cNvGrpSpPr/>
          <p:nvPr/>
        </p:nvGrpSpPr>
        <p:grpSpPr>
          <a:xfrm>
            <a:off x="4950596" y="3725642"/>
            <a:ext cx="1139946" cy="907379"/>
            <a:chOff x="939194" y="2989963"/>
            <a:chExt cx="1139946" cy="907379"/>
          </a:xfrm>
        </p:grpSpPr>
        <p:pic>
          <p:nvPicPr>
            <p:cNvPr id="82" name="Picture 12" descr="ロボットアームのイラスト">
              <a:extLst>
                <a:ext uri="{FF2B5EF4-FFF2-40B4-BE49-F238E27FC236}">
                  <a16:creationId xmlns:a16="http://schemas.microsoft.com/office/drawing/2014/main" id="{8892717E-899E-4CFF-836E-88B02EA7C40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0" descr="工場のベルトコンベアのイラスト">
              <a:extLst>
                <a:ext uri="{FF2B5EF4-FFF2-40B4-BE49-F238E27FC236}">
                  <a16:creationId xmlns:a16="http://schemas.microsoft.com/office/drawing/2014/main" id="{B6B860A3-ABDE-4CAF-8933-6E8CB2B89A0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5" name="コネクタ: カギ線 84">
            <a:extLst>
              <a:ext uri="{FF2B5EF4-FFF2-40B4-BE49-F238E27FC236}">
                <a16:creationId xmlns:a16="http://schemas.microsoft.com/office/drawing/2014/main" id="{B838DE22-DEE9-4411-8461-AA6066C3D8DB}"/>
              </a:ext>
            </a:extLst>
          </p:cNvPr>
          <p:cNvCxnSpPr>
            <a:cxnSpLocks/>
            <a:stCxn id="76" idx="1"/>
            <a:endCxn id="80" idx="3"/>
          </p:cNvCxnSpPr>
          <p:nvPr/>
        </p:nvCxnSpPr>
        <p:spPr>
          <a:xfrm rot="10800000" flipV="1">
            <a:off x="6090542" y="3133119"/>
            <a:ext cx="992060" cy="286163"/>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コネクタ: カギ線 87">
            <a:extLst>
              <a:ext uri="{FF2B5EF4-FFF2-40B4-BE49-F238E27FC236}">
                <a16:creationId xmlns:a16="http://schemas.microsoft.com/office/drawing/2014/main" id="{EFADC58B-825F-43A3-B617-708DF3BD8F52}"/>
              </a:ext>
            </a:extLst>
          </p:cNvPr>
          <p:cNvCxnSpPr>
            <a:cxnSpLocks/>
            <a:stCxn id="76" idx="1"/>
            <a:endCxn id="83" idx="3"/>
          </p:cNvCxnSpPr>
          <p:nvPr/>
        </p:nvCxnSpPr>
        <p:spPr>
          <a:xfrm rot="10800000" flipV="1">
            <a:off x="6090542" y="3133120"/>
            <a:ext cx="992060" cy="1098640"/>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724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正方形/長方形 70">
            <a:extLst>
              <a:ext uri="{FF2B5EF4-FFF2-40B4-BE49-F238E27FC236}">
                <a16:creationId xmlns:a16="http://schemas.microsoft.com/office/drawing/2014/main" id="{2075FD76-2A82-4F9F-A92D-D19B6D98D8B2}"/>
              </a:ext>
            </a:extLst>
          </p:cNvPr>
          <p:cNvSpPr/>
          <p:nvPr/>
        </p:nvSpPr>
        <p:spPr>
          <a:xfrm>
            <a:off x="6518413" y="2276872"/>
            <a:ext cx="2382229" cy="3496588"/>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11EA7094-9DCD-42BB-BEE2-6E73C34EF92C}"/>
              </a:ext>
            </a:extLst>
          </p:cNvPr>
          <p:cNvSpPr/>
          <p:nvPr/>
        </p:nvSpPr>
        <p:spPr>
          <a:xfrm>
            <a:off x="251520" y="2276872"/>
            <a:ext cx="5688451" cy="34965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制御システムのネットワーク①</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制御システムを支えるネットワーク（従来）</a:t>
            </a:r>
            <a:endParaRPr lang="en-US" altLang="ja-JP" sz="20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1-2. </a:t>
            </a:r>
            <a:r>
              <a:rPr lang="ja-JP" altLang="en-US" sz="1400" dirty="0">
                <a:solidFill>
                  <a:schemeClr val="tx1">
                    <a:lumMod val="75000"/>
                    <a:lumOff val="25000"/>
                  </a:schemeClr>
                </a:solidFill>
              </a:rPr>
              <a:t>制御システムとは</a:t>
            </a:r>
          </a:p>
        </p:txBody>
      </p:sp>
      <p:pic>
        <p:nvPicPr>
          <p:cNvPr id="10" name="Picture 14" descr="斜めから見たノートパソコンのイラスト">
            <a:extLst>
              <a:ext uri="{FF2B5EF4-FFF2-40B4-BE49-F238E27FC236}">
                <a16:creationId xmlns:a16="http://schemas.microsoft.com/office/drawing/2014/main" id="{ECD220E2-6315-49B4-BE95-8E45E6BED0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7568" y="4202336"/>
            <a:ext cx="740938" cy="5631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サーバーのイラスト">
            <a:extLst>
              <a:ext uri="{FF2B5EF4-FFF2-40B4-BE49-F238E27FC236}">
                <a16:creationId xmlns:a16="http://schemas.microsoft.com/office/drawing/2014/main" id="{DE558ADA-7EB4-40C3-B20C-8FDC5C3C27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5975" y="3132130"/>
            <a:ext cx="926645" cy="86409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会社の建物のアイコン（工場）">
            <a:extLst>
              <a:ext uri="{FF2B5EF4-FFF2-40B4-BE49-F238E27FC236}">
                <a16:creationId xmlns:a16="http://schemas.microsoft.com/office/drawing/2014/main" id="{E3F3AECA-8364-4CF6-950E-BE774BA98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34" y="1664208"/>
            <a:ext cx="1224136" cy="1138446"/>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7C4953C0-E542-4E8E-A4C9-12548AC00122}"/>
              </a:ext>
            </a:extLst>
          </p:cNvPr>
          <p:cNvSpPr txBox="1"/>
          <p:nvPr/>
        </p:nvSpPr>
        <p:spPr>
          <a:xfrm>
            <a:off x="619351" y="2532113"/>
            <a:ext cx="1007220" cy="36933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dirty="0">
                <a:solidFill>
                  <a:sysClr val="windowText" lastClr="000000"/>
                </a:solidFill>
                <a:latin typeface="メイリオ" panose="020B0604030504040204" pitchFamily="50" charset="-128"/>
                <a:ea typeface="メイリオ" panose="020B0604030504040204" pitchFamily="50" charset="-128"/>
              </a:rPr>
              <a:t>工場</a:t>
            </a:r>
          </a:p>
        </p:txBody>
      </p:sp>
      <p:grpSp>
        <p:nvGrpSpPr>
          <p:cNvPr id="16" name="グループ化 15">
            <a:extLst>
              <a:ext uri="{FF2B5EF4-FFF2-40B4-BE49-F238E27FC236}">
                <a16:creationId xmlns:a16="http://schemas.microsoft.com/office/drawing/2014/main" id="{0179683A-16F4-496E-84C1-9DB61A1EC4B1}"/>
              </a:ext>
            </a:extLst>
          </p:cNvPr>
          <p:cNvGrpSpPr/>
          <p:nvPr/>
        </p:nvGrpSpPr>
        <p:grpSpPr>
          <a:xfrm>
            <a:off x="499301" y="3412151"/>
            <a:ext cx="1139946" cy="907379"/>
            <a:chOff x="939194" y="2989963"/>
            <a:chExt cx="1139946" cy="907379"/>
          </a:xfrm>
        </p:grpSpPr>
        <p:pic>
          <p:nvPicPr>
            <p:cNvPr id="6156" name="Picture 12" descr="ロボットアームのイラスト">
              <a:extLst>
                <a:ext uri="{FF2B5EF4-FFF2-40B4-BE49-F238E27FC236}">
                  <a16:creationId xmlns:a16="http://schemas.microsoft.com/office/drawing/2014/main" id="{07337E27-12C9-4E49-B033-70BDE68B53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工場のベルトコンベアのイラスト">
              <a:extLst>
                <a:ext uri="{FF2B5EF4-FFF2-40B4-BE49-F238E27FC236}">
                  <a16:creationId xmlns:a16="http://schemas.microsoft.com/office/drawing/2014/main" id="{1C400B33-6F15-402F-867E-FBCBA105CC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a:extLst>
              <a:ext uri="{FF2B5EF4-FFF2-40B4-BE49-F238E27FC236}">
                <a16:creationId xmlns:a16="http://schemas.microsoft.com/office/drawing/2014/main" id="{75AE2A92-0A82-4577-AD4F-5D5A290D600D}"/>
              </a:ext>
            </a:extLst>
          </p:cNvPr>
          <p:cNvSpPr txBox="1"/>
          <p:nvPr/>
        </p:nvSpPr>
        <p:spPr>
          <a:xfrm>
            <a:off x="395537" y="5036616"/>
            <a:ext cx="2835991" cy="646331"/>
          </a:xfrm>
          <a:prstGeom prst="rect">
            <a:avLst/>
          </a:prstGeom>
          <a:solidFill>
            <a:schemeClr val="accent4">
              <a:lumMod val="20000"/>
              <a:lumOff val="80000"/>
            </a:schemeClr>
          </a:solidFill>
        </p:spPr>
        <p:txBody>
          <a:bodyPr wrap="square">
            <a:spAutoFit/>
          </a:bodyPr>
          <a:lstStyle/>
          <a:p>
            <a:pPr algn="ctr"/>
            <a:r>
              <a:rPr kumimoji="1" lang="ja-JP" altLang="en-US" b="1" dirty="0">
                <a:solidFill>
                  <a:srgbClr val="FF0000"/>
                </a:solidFill>
                <a:latin typeface="メイリオ" panose="020B0604030504040204" pitchFamily="50" charset="-128"/>
                <a:ea typeface="メイリオ" panose="020B0604030504040204" pitchFamily="50" charset="-128"/>
              </a:rPr>
              <a:t>閉じられた</a:t>
            </a:r>
            <a:endParaRPr kumimoji="1" lang="en-US" altLang="ja-JP" b="1" dirty="0">
              <a:solidFill>
                <a:srgbClr val="FF0000"/>
              </a:solidFill>
              <a:latin typeface="メイリオ" panose="020B0604030504040204" pitchFamily="50" charset="-128"/>
              <a:ea typeface="メイリオ" panose="020B0604030504040204" pitchFamily="50" charset="-128"/>
            </a:endParaRPr>
          </a:p>
          <a:p>
            <a:pPr algn="ctr"/>
            <a:r>
              <a:rPr kumimoji="1" lang="ja-JP" altLang="en-US" b="1" dirty="0">
                <a:solidFill>
                  <a:srgbClr val="FF0000"/>
                </a:solidFill>
                <a:latin typeface="メイリオ" panose="020B0604030504040204" pitchFamily="50" charset="-128"/>
                <a:ea typeface="メイリオ" panose="020B0604030504040204" pitchFamily="50" charset="-128"/>
              </a:rPr>
              <a:t>ネットワークでの運用</a:t>
            </a:r>
          </a:p>
        </p:txBody>
      </p:sp>
      <p:sp>
        <p:nvSpPr>
          <p:cNvPr id="28" name="テキスト ボックス 27">
            <a:extLst>
              <a:ext uri="{FF2B5EF4-FFF2-40B4-BE49-F238E27FC236}">
                <a16:creationId xmlns:a16="http://schemas.microsoft.com/office/drawing/2014/main" id="{A683A709-D5D8-4165-81C5-06FBD88517E9}"/>
              </a:ext>
            </a:extLst>
          </p:cNvPr>
          <p:cNvSpPr txBox="1"/>
          <p:nvPr/>
        </p:nvSpPr>
        <p:spPr>
          <a:xfrm>
            <a:off x="2356397" y="4234542"/>
            <a:ext cx="1588442" cy="523220"/>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PLC</a:t>
            </a:r>
          </a:p>
          <a:p>
            <a:pPr algn="ctr"/>
            <a:r>
              <a:rPr lang="ja-JP" altLang="en-US" sz="1400" dirty="0">
                <a:latin typeface="メイリオ" panose="020B0604030504040204" pitchFamily="50" charset="-128"/>
                <a:ea typeface="メイリオ" panose="020B0604030504040204" pitchFamily="50" charset="-128"/>
              </a:rPr>
              <a:t>（機械の制御）</a:t>
            </a:r>
            <a:endParaRPr kumimoji="1" lang="ja-JP" altLang="en-US" sz="14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EE4D9CFB-68A9-4A90-8420-80B22788133B}"/>
              </a:ext>
            </a:extLst>
          </p:cNvPr>
          <p:cNvSpPr txBox="1"/>
          <p:nvPr/>
        </p:nvSpPr>
        <p:spPr>
          <a:xfrm>
            <a:off x="379356" y="6013743"/>
            <a:ext cx="7596336" cy="461665"/>
          </a:xfrm>
          <a:prstGeom prst="rect">
            <a:avLst/>
          </a:prstGeom>
          <a:noFill/>
        </p:spPr>
        <p:txBody>
          <a:bodyPr wrap="square">
            <a:spAutoFit/>
          </a:bodyPr>
          <a:lstStyle/>
          <a:p>
            <a:r>
              <a:rPr kumimoji="1" lang="en-US" altLang="ja-JP" sz="1200" dirty="0">
                <a:latin typeface="メイリオ" panose="020B0604030504040204" pitchFamily="50" charset="-128"/>
                <a:ea typeface="メイリオ" panose="020B0604030504040204" pitchFamily="50" charset="-128"/>
              </a:rPr>
              <a:t>PLC</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Programmable Logic Controller</a:t>
            </a:r>
            <a:r>
              <a:rPr kumimoji="1" lang="ja-JP" altLang="en-US" sz="1200" dirty="0">
                <a:latin typeface="メイリオ" panose="020B0604030504040204" pitchFamily="50" charset="-128"/>
                <a:ea typeface="メイリオ" panose="020B0604030504040204" pitchFamily="50" charset="-128"/>
              </a:rPr>
              <a:t>、プログラマブルロジックコントローラ（機器を制御するもの）</a:t>
            </a:r>
            <a:endParaRPr kumimoji="1"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HMI</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Human</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Management</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Interface</a:t>
            </a:r>
            <a:r>
              <a:rPr lang="ja-JP" altLang="en-US" sz="1200" dirty="0">
                <a:latin typeface="メイリオ" panose="020B0604030504040204" pitchFamily="50" charset="-128"/>
                <a:ea typeface="メイリオ" panose="020B0604030504040204" pitchFamily="50" charset="-128"/>
              </a:rPr>
              <a:t>（人と機械が情報をやり取りするための装置やソフトウェア）</a:t>
            </a:r>
            <a:endParaRPr kumimoji="1" lang="ja-JP" altLang="en-US" sz="1200" dirty="0">
              <a:latin typeface="メイリオ" panose="020B0604030504040204" pitchFamily="50" charset="-128"/>
              <a:ea typeface="メイリオ" panose="020B0604030504040204" pitchFamily="50" charset="-128"/>
            </a:endParaRPr>
          </a:p>
        </p:txBody>
      </p:sp>
      <p:grpSp>
        <p:nvGrpSpPr>
          <p:cNvPr id="18" name="グループ化 17">
            <a:extLst>
              <a:ext uri="{FF2B5EF4-FFF2-40B4-BE49-F238E27FC236}">
                <a16:creationId xmlns:a16="http://schemas.microsoft.com/office/drawing/2014/main" id="{4DE2CEB8-588A-448E-86FC-E00A70E720F9}"/>
              </a:ext>
            </a:extLst>
          </p:cNvPr>
          <p:cNvGrpSpPr/>
          <p:nvPr/>
        </p:nvGrpSpPr>
        <p:grpSpPr>
          <a:xfrm>
            <a:off x="2666585" y="3251543"/>
            <a:ext cx="1081713" cy="1020416"/>
            <a:chOff x="2324117" y="3073577"/>
            <a:chExt cx="1081713" cy="1020416"/>
          </a:xfrm>
        </p:grpSpPr>
        <p:pic>
          <p:nvPicPr>
            <p:cNvPr id="25" name="Picture 4" descr="指差し呼称のイラスト">
              <a:extLst>
                <a:ext uri="{FF2B5EF4-FFF2-40B4-BE49-F238E27FC236}">
                  <a16:creationId xmlns:a16="http://schemas.microsoft.com/office/drawing/2014/main" id="{19C9ADD8-A061-42DD-B074-F05B312E210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ワープロのイラスト">
              <a:extLst>
                <a:ext uri="{FF2B5EF4-FFF2-40B4-BE49-F238E27FC236}">
                  <a16:creationId xmlns:a16="http://schemas.microsoft.com/office/drawing/2014/main" id="{475B7093-DAC8-46C2-81B6-FFC93E07864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シングルボードコンピュータのイラスト">
              <a:extLst>
                <a:ext uri="{FF2B5EF4-FFF2-40B4-BE49-F238E27FC236}">
                  <a16:creationId xmlns:a16="http://schemas.microsoft.com/office/drawing/2014/main" id="{84F6EAC6-22EE-4233-8CE2-C1653694BA9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テキスト ボックス 32">
            <a:extLst>
              <a:ext uri="{FF2B5EF4-FFF2-40B4-BE49-F238E27FC236}">
                <a16:creationId xmlns:a16="http://schemas.microsoft.com/office/drawing/2014/main" id="{A6E7285A-BC2C-48B3-A3C2-1F8E38A0025B}"/>
              </a:ext>
            </a:extLst>
          </p:cNvPr>
          <p:cNvSpPr txBox="1"/>
          <p:nvPr/>
        </p:nvSpPr>
        <p:spPr>
          <a:xfrm>
            <a:off x="196853" y="4192301"/>
            <a:ext cx="1646634" cy="523220"/>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製造機械</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（工場のライン）</a:t>
            </a:r>
            <a:endParaRPr kumimoji="1" lang="ja-JP" altLang="en-US" sz="1400"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623DB94C-8654-4B75-80CF-F89F2D9B7732}"/>
              </a:ext>
            </a:extLst>
          </p:cNvPr>
          <p:cNvSpPr txBox="1"/>
          <p:nvPr/>
        </p:nvSpPr>
        <p:spPr>
          <a:xfrm>
            <a:off x="3950447" y="4909302"/>
            <a:ext cx="2018840" cy="738664"/>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HMI</a:t>
            </a:r>
          </a:p>
          <a:p>
            <a:pPr algn="ctr"/>
            <a:r>
              <a:rPr kumimoji="1" lang="ja-JP" altLang="en-US" sz="1400" dirty="0">
                <a:latin typeface="メイリオ" panose="020B0604030504040204" pitchFamily="50" charset="-128"/>
                <a:ea typeface="メイリオ" panose="020B0604030504040204" pitchFamily="50" charset="-128"/>
              </a:rPr>
              <a:t>利用者・管理者</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（機器の操作と監視）</a:t>
            </a:r>
            <a:endParaRPr kumimoji="1" lang="ja-JP" altLang="en-US" sz="1400" dirty="0">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4F637617-A4B4-43D8-AFF1-0BDC35037753}"/>
              </a:ext>
            </a:extLst>
          </p:cNvPr>
          <p:cNvSpPr txBox="1"/>
          <p:nvPr/>
        </p:nvSpPr>
        <p:spPr>
          <a:xfrm>
            <a:off x="3614401" y="2382328"/>
            <a:ext cx="1450616"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工場内サーバー</a:t>
            </a:r>
          </a:p>
        </p:txBody>
      </p:sp>
      <p:pic>
        <p:nvPicPr>
          <p:cNvPr id="6162" name="Picture 18" descr="モデムのマーク">
            <a:extLst>
              <a:ext uri="{FF2B5EF4-FFF2-40B4-BE49-F238E27FC236}">
                <a16:creationId xmlns:a16="http://schemas.microsoft.com/office/drawing/2014/main" id="{4B0444C9-8CC0-4CB2-80D1-CF88CC68CF2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57566" y="3369901"/>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コネクタ: カギ線 36">
            <a:extLst>
              <a:ext uri="{FF2B5EF4-FFF2-40B4-BE49-F238E27FC236}">
                <a16:creationId xmlns:a16="http://schemas.microsoft.com/office/drawing/2014/main" id="{C3EAFFF0-95F4-427B-B020-03D867EBC1F6}"/>
              </a:ext>
            </a:extLst>
          </p:cNvPr>
          <p:cNvCxnSpPr>
            <a:cxnSpLocks/>
            <a:stCxn id="25" idx="1"/>
            <a:endCxn id="17" idx="3"/>
          </p:cNvCxnSpPr>
          <p:nvPr/>
        </p:nvCxnSpPr>
        <p:spPr>
          <a:xfrm rot="10800000" flipV="1">
            <a:off x="1639247" y="3652803"/>
            <a:ext cx="1343246" cy="265465"/>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69FD31C0-4059-4B09-9AD7-990D97ADE371}"/>
              </a:ext>
            </a:extLst>
          </p:cNvPr>
          <p:cNvCxnSpPr>
            <a:cxnSpLocks/>
            <a:stCxn id="6162" idx="1"/>
            <a:endCxn id="26" idx="3"/>
          </p:cNvCxnSpPr>
          <p:nvPr/>
        </p:nvCxnSpPr>
        <p:spPr>
          <a:xfrm rot="10800000" flipV="1">
            <a:off x="3748298" y="3572358"/>
            <a:ext cx="409268" cy="171839"/>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69013257-140C-46D0-A284-F175FB8C501F}"/>
              </a:ext>
            </a:extLst>
          </p:cNvPr>
          <p:cNvCxnSpPr>
            <a:cxnSpLocks/>
            <a:stCxn id="6162" idx="2"/>
            <a:endCxn id="10" idx="0"/>
          </p:cNvCxnSpPr>
          <p:nvPr/>
        </p:nvCxnSpPr>
        <p:spPr>
          <a:xfrm rot="16200000" flipH="1">
            <a:off x="4475617" y="3799915"/>
            <a:ext cx="427519" cy="377321"/>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コネクタ: カギ線 48">
            <a:extLst>
              <a:ext uri="{FF2B5EF4-FFF2-40B4-BE49-F238E27FC236}">
                <a16:creationId xmlns:a16="http://schemas.microsoft.com/office/drawing/2014/main" id="{3319EF5E-155E-4DE1-8D73-7EFF01E2A9D4}"/>
              </a:ext>
            </a:extLst>
          </p:cNvPr>
          <p:cNvCxnSpPr>
            <a:cxnSpLocks/>
            <a:stCxn id="6164" idx="1"/>
            <a:endCxn id="6162" idx="0"/>
          </p:cNvCxnSpPr>
          <p:nvPr/>
        </p:nvCxnSpPr>
        <p:spPr>
          <a:xfrm rot="10800000" flipV="1">
            <a:off x="4500717" y="2783897"/>
            <a:ext cx="459151" cy="586003"/>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164" name="Picture 20" descr="サーバのイラスト（1台）">
            <a:extLst>
              <a:ext uri="{FF2B5EF4-FFF2-40B4-BE49-F238E27FC236}">
                <a16:creationId xmlns:a16="http://schemas.microsoft.com/office/drawing/2014/main" id="{2EDBF46E-277A-41C1-A3DD-896794F8600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59867" y="2460630"/>
            <a:ext cx="646536" cy="646536"/>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会社の建物のアイコン（中小企業）">
            <a:extLst>
              <a:ext uri="{FF2B5EF4-FFF2-40B4-BE49-F238E27FC236}">
                <a16:creationId xmlns:a16="http://schemas.microsoft.com/office/drawing/2014/main" id="{67E63D61-A322-4C79-B701-08290867B6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08171" y="1608233"/>
            <a:ext cx="1084309" cy="1293212"/>
          </a:xfrm>
          <a:prstGeom prst="rect">
            <a:avLst/>
          </a:prstGeom>
          <a:noFill/>
          <a:extLst>
            <a:ext uri="{909E8E84-426E-40DD-AFC4-6F175D3DCCD1}">
              <a14:hiddenFill xmlns:a14="http://schemas.microsoft.com/office/drawing/2010/main">
                <a:solidFill>
                  <a:srgbClr val="FFFFFF"/>
                </a:solidFill>
              </a14:hiddenFill>
            </a:ext>
          </a:extLst>
        </p:spPr>
      </p:pic>
      <p:sp>
        <p:nvSpPr>
          <p:cNvPr id="70" name="テキスト ボックス 69">
            <a:extLst>
              <a:ext uri="{FF2B5EF4-FFF2-40B4-BE49-F238E27FC236}">
                <a16:creationId xmlns:a16="http://schemas.microsoft.com/office/drawing/2014/main" id="{CA91472A-6812-47E8-A8F6-302A40097991}"/>
              </a:ext>
            </a:extLst>
          </p:cNvPr>
          <p:cNvSpPr txBox="1"/>
          <p:nvPr/>
        </p:nvSpPr>
        <p:spPr>
          <a:xfrm>
            <a:off x="7725633" y="2532113"/>
            <a:ext cx="885741" cy="369332"/>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dirty="0">
                <a:solidFill>
                  <a:sysClr val="windowText" lastClr="000000"/>
                </a:solidFill>
                <a:latin typeface="メイリオ" panose="020B0604030504040204" pitchFamily="50" charset="-128"/>
                <a:ea typeface="メイリオ" panose="020B0604030504040204" pitchFamily="50" charset="-128"/>
              </a:rPr>
              <a:t>会社</a:t>
            </a:r>
          </a:p>
        </p:txBody>
      </p:sp>
      <p:pic>
        <p:nvPicPr>
          <p:cNvPr id="73" name="Picture 14" descr="斜めから見たノートパソコンのイラスト">
            <a:extLst>
              <a:ext uri="{FF2B5EF4-FFF2-40B4-BE49-F238E27FC236}">
                <a16:creationId xmlns:a16="http://schemas.microsoft.com/office/drawing/2014/main" id="{129C9487-D30A-416D-9CD8-C024E80EAB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5089" y="4480899"/>
            <a:ext cx="740938" cy="56311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4" descr="斜めから見たノートパソコンのイラスト">
            <a:extLst>
              <a:ext uri="{FF2B5EF4-FFF2-40B4-BE49-F238E27FC236}">
                <a16:creationId xmlns:a16="http://schemas.microsoft.com/office/drawing/2014/main" id="{77232F3E-A767-482F-A7C0-114597A4DB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5264" y="4471579"/>
            <a:ext cx="740938" cy="563113"/>
          </a:xfrm>
          <a:prstGeom prst="rect">
            <a:avLst/>
          </a:prstGeom>
          <a:noFill/>
          <a:extLst>
            <a:ext uri="{909E8E84-426E-40DD-AFC4-6F175D3DCCD1}">
              <a14:hiddenFill xmlns:a14="http://schemas.microsoft.com/office/drawing/2010/main">
                <a:solidFill>
                  <a:srgbClr val="FFFFFF"/>
                </a:solidFill>
              </a14:hiddenFill>
            </a:ext>
          </a:extLst>
        </p:spPr>
      </p:pic>
      <p:sp>
        <p:nvSpPr>
          <p:cNvPr id="75" name="テキスト ボックス 74">
            <a:extLst>
              <a:ext uri="{FF2B5EF4-FFF2-40B4-BE49-F238E27FC236}">
                <a16:creationId xmlns:a16="http://schemas.microsoft.com/office/drawing/2014/main" id="{85071DA6-A160-45F8-9BF1-8860CB6FA3BA}"/>
              </a:ext>
            </a:extLst>
          </p:cNvPr>
          <p:cNvSpPr txBox="1"/>
          <p:nvPr/>
        </p:nvSpPr>
        <p:spPr>
          <a:xfrm>
            <a:off x="7695455" y="4004424"/>
            <a:ext cx="1450616"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サーバー</a:t>
            </a:r>
          </a:p>
        </p:txBody>
      </p:sp>
      <p:pic>
        <p:nvPicPr>
          <p:cNvPr id="79" name="Picture 18" descr="モデムのマーク">
            <a:extLst>
              <a:ext uri="{FF2B5EF4-FFF2-40B4-BE49-F238E27FC236}">
                <a16:creationId xmlns:a16="http://schemas.microsoft.com/office/drawing/2014/main" id="{B7573A94-DF7B-4D69-92EF-546E998F1F0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26004" y="3100225"/>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コネクタ: カギ線 86">
            <a:extLst>
              <a:ext uri="{FF2B5EF4-FFF2-40B4-BE49-F238E27FC236}">
                <a16:creationId xmlns:a16="http://schemas.microsoft.com/office/drawing/2014/main" id="{5E22240D-2345-47DF-BD81-9B798B66C293}"/>
              </a:ext>
            </a:extLst>
          </p:cNvPr>
          <p:cNvCxnSpPr>
            <a:cxnSpLocks/>
            <a:stCxn id="79" idx="1"/>
            <a:endCxn id="6162" idx="3"/>
          </p:cNvCxnSpPr>
          <p:nvPr/>
        </p:nvCxnSpPr>
        <p:spPr>
          <a:xfrm rot="10800000" flipV="1">
            <a:off x="4843866" y="3302683"/>
            <a:ext cx="1982139" cy="269676"/>
          </a:xfrm>
          <a:prstGeom prst="bentConnector3">
            <a:avLst>
              <a:gd name="adj1" fmla="val 50000"/>
            </a:avLst>
          </a:prstGeom>
          <a:ln w="19050">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1F929B2E-7695-46B9-9B7C-9BCDDBF177AE}"/>
              </a:ext>
            </a:extLst>
          </p:cNvPr>
          <p:cNvSpPr txBox="1"/>
          <p:nvPr/>
        </p:nvSpPr>
        <p:spPr>
          <a:xfrm>
            <a:off x="6027088" y="3369901"/>
            <a:ext cx="404536" cy="1186694"/>
          </a:xfrm>
          <a:prstGeom prst="rect">
            <a:avLst/>
          </a:prstGeom>
          <a:noFill/>
        </p:spPr>
        <p:txBody>
          <a:bodyPr wrap="square">
            <a:spAutoFit/>
          </a:bodyPr>
          <a:lstStyle/>
          <a:p>
            <a:pPr algn="ctr"/>
            <a:r>
              <a:rPr kumimoji="1" lang="ja-JP" altLang="en-US" sz="1400" dirty="0">
                <a:solidFill>
                  <a:schemeClr val="accent4">
                    <a:lumMod val="50000"/>
                  </a:schemeClr>
                </a:solidFill>
                <a:latin typeface="メイリオ" panose="020B0604030504040204" pitchFamily="50" charset="-128"/>
                <a:ea typeface="メイリオ" panose="020B0604030504040204" pitchFamily="50" charset="-128"/>
              </a:rPr>
              <a:t>専用線など</a:t>
            </a:r>
          </a:p>
        </p:txBody>
      </p:sp>
      <p:cxnSp>
        <p:nvCxnSpPr>
          <p:cNvPr id="92" name="コネクタ: カギ線 91">
            <a:extLst>
              <a:ext uri="{FF2B5EF4-FFF2-40B4-BE49-F238E27FC236}">
                <a16:creationId xmlns:a16="http://schemas.microsoft.com/office/drawing/2014/main" id="{40D88397-DB10-41F2-B639-FEDB0C3C2A01}"/>
              </a:ext>
            </a:extLst>
          </p:cNvPr>
          <p:cNvCxnSpPr>
            <a:cxnSpLocks/>
            <a:stCxn id="14" idx="1"/>
            <a:endCxn id="79" idx="3"/>
          </p:cNvCxnSpPr>
          <p:nvPr/>
        </p:nvCxnSpPr>
        <p:spPr>
          <a:xfrm rot="10800000">
            <a:off x="7512303" y="3302684"/>
            <a:ext cx="313672" cy="261495"/>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コネクタ: カギ線 95">
            <a:extLst>
              <a:ext uri="{FF2B5EF4-FFF2-40B4-BE49-F238E27FC236}">
                <a16:creationId xmlns:a16="http://schemas.microsoft.com/office/drawing/2014/main" id="{0CB4B15E-034E-44E0-AB48-64253D7800CE}"/>
              </a:ext>
            </a:extLst>
          </p:cNvPr>
          <p:cNvCxnSpPr>
            <a:cxnSpLocks/>
            <a:stCxn id="79" idx="2"/>
            <a:endCxn id="73" idx="0"/>
          </p:cNvCxnSpPr>
          <p:nvPr/>
        </p:nvCxnSpPr>
        <p:spPr>
          <a:xfrm rot="5400000">
            <a:off x="6609477" y="3921222"/>
            <a:ext cx="975758" cy="143596"/>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コネクタ: カギ線 98">
            <a:extLst>
              <a:ext uri="{FF2B5EF4-FFF2-40B4-BE49-F238E27FC236}">
                <a16:creationId xmlns:a16="http://schemas.microsoft.com/office/drawing/2014/main" id="{8495F6E7-E1AD-41D7-ACA0-DF8A107A968D}"/>
              </a:ext>
            </a:extLst>
          </p:cNvPr>
          <p:cNvCxnSpPr>
            <a:cxnSpLocks/>
            <a:stCxn id="79" idx="2"/>
            <a:endCxn id="74" idx="0"/>
          </p:cNvCxnSpPr>
          <p:nvPr/>
        </p:nvCxnSpPr>
        <p:spPr>
          <a:xfrm rot="16200000" flipH="1">
            <a:off x="7009224" y="3665070"/>
            <a:ext cx="966438" cy="646579"/>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テキスト ボックス 106">
            <a:extLst>
              <a:ext uri="{FF2B5EF4-FFF2-40B4-BE49-F238E27FC236}">
                <a16:creationId xmlns:a16="http://schemas.microsoft.com/office/drawing/2014/main" id="{80F0DE76-7365-4B6E-BCA1-9D618CFB1823}"/>
              </a:ext>
            </a:extLst>
          </p:cNvPr>
          <p:cNvSpPr txBox="1"/>
          <p:nvPr/>
        </p:nvSpPr>
        <p:spPr>
          <a:xfrm>
            <a:off x="6489097" y="5159727"/>
            <a:ext cx="2189462" cy="523220"/>
          </a:xfrm>
          <a:prstGeom prst="rect">
            <a:avLst/>
          </a:prstGeom>
          <a:noFill/>
        </p:spPr>
        <p:txBody>
          <a:bodyPr wrap="square">
            <a:spAutoFit/>
          </a:bodyPr>
          <a:lstStyle/>
          <a:p>
            <a:pPr algn="ctr"/>
            <a:r>
              <a:rPr lang="ja-JP" altLang="en-US" sz="1400" dirty="0">
                <a:latin typeface="メイリオ" panose="020B0604030504040204" pitchFamily="50" charset="-128"/>
                <a:ea typeface="メイリオ" panose="020B0604030504040204" pitchFamily="50" charset="-128"/>
              </a:rPr>
              <a:t>利用者・管理者</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（状況確認や情報収集）</a:t>
            </a: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9131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正方形/長方形 70">
            <a:extLst>
              <a:ext uri="{FF2B5EF4-FFF2-40B4-BE49-F238E27FC236}">
                <a16:creationId xmlns:a16="http://schemas.microsoft.com/office/drawing/2014/main" id="{2075FD76-2A82-4F9F-A92D-D19B6D98D8B2}"/>
              </a:ext>
            </a:extLst>
          </p:cNvPr>
          <p:cNvSpPr/>
          <p:nvPr/>
        </p:nvSpPr>
        <p:spPr>
          <a:xfrm>
            <a:off x="6518413" y="1947883"/>
            <a:ext cx="2382229" cy="2262285"/>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11EA7094-9DCD-42BB-BEE2-6E73C34EF92C}"/>
              </a:ext>
            </a:extLst>
          </p:cNvPr>
          <p:cNvSpPr/>
          <p:nvPr/>
        </p:nvSpPr>
        <p:spPr>
          <a:xfrm>
            <a:off x="251520" y="2093765"/>
            <a:ext cx="4031579" cy="36796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a:xfrm>
            <a:off x="251520" y="750798"/>
            <a:ext cx="8568952" cy="646536"/>
          </a:xfrm>
        </p:spPr>
        <p:txBody>
          <a:bodyPr/>
          <a:lstStyle/>
          <a:p>
            <a:r>
              <a:rPr lang="ja-JP" altLang="en-US" sz="2800" dirty="0">
                <a:solidFill>
                  <a:srgbClr val="002060"/>
                </a:solidFill>
              </a:rPr>
              <a:t>制御システムのネットワーク②</a:t>
            </a:r>
            <a:endParaRPr kumimoji="1" lang="ja-JP" altLang="en-US" sz="2000" dirty="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1</a:t>
            </a:r>
            <a:r>
              <a:rPr lang="ja-JP" altLang="en-US"/>
              <a:t>部　制御セキュリティとネットワークの基礎  </a:t>
            </a:r>
            <a:r>
              <a:rPr lang="en-US" altLang="ja-JP"/>
              <a:t>–  </a:t>
            </a:r>
            <a:r>
              <a:rPr lang="ja-JP" altLang="en-US"/>
              <a:t>制御セキュリティ教材</a:t>
            </a:r>
            <a:endParaRPr lang="ja-JP" altLang="en-US" dirty="0"/>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dirty="0"/>
              <a:t>制御システムを支えるネットワーク（現在）</a:t>
            </a:r>
            <a:endParaRPr lang="en-US" altLang="ja-JP" sz="2000" dirty="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dirty="0">
                <a:solidFill>
                  <a:schemeClr val="tx1">
                    <a:lumMod val="75000"/>
                    <a:lumOff val="25000"/>
                  </a:schemeClr>
                </a:solidFill>
              </a:rPr>
              <a:t>1-2. </a:t>
            </a:r>
            <a:r>
              <a:rPr lang="ja-JP" altLang="en-US" sz="1400" dirty="0">
                <a:solidFill>
                  <a:schemeClr val="tx1">
                    <a:lumMod val="75000"/>
                    <a:lumOff val="25000"/>
                  </a:schemeClr>
                </a:solidFill>
              </a:rPr>
              <a:t>制御システムとは</a:t>
            </a:r>
          </a:p>
        </p:txBody>
      </p:sp>
      <p:pic>
        <p:nvPicPr>
          <p:cNvPr id="10" name="Picture 14" descr="斜めから見たノートパソコンのイラスト">
            <a:extLst>
              <a:ext uri="{FF2B5EF4-FFF2-40B4-BE49-F238E27FC236}">
                <a16:creationId xmlns:a16="http://schemas.microsoft.com/office/drawing/2014/main" id="{ECD220E2-6315-49B4-BE95-8E45E6BED0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2094" y="4380619"/>
            <a:ext cx="740938" cy="5631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サーバーのイラスト">
            <a:extLst>
              <a:ext uri="{FF2B5EF4-FFF2-40B4-BE49-F238E27FC236}">
                <a16:creationId xmlns:a16="http://schemas.microsoft.com/office/drawing/2014/main" id="{DE558ADA-7EB4-40C3-B20C-8FDC5C3C27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5968" y="2543979"/>
            <a:ext cx="926645" cy="86409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会社の建物のアイコン（工場）">
            <a:extLst>
              <a:ext uri="{FF2B5EF4-FFF2-40B4-BE49-F238E27FC236}">
                <a16:creationId xmlns:a16="http://schemas.microsoft.com/office/drawing/2014/main" id="{E3F3AECA-8364-4CF6-950E-BE774BA98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34" y="1664208"/>
            <a:ext cx="1224136" cy="1138446"/>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7C4953C0-E542-4E8E-A4C9-12548AC00122}"/>
              </a:ext>
            </a:extLst>
          </p:cNvPr>
          <p:cNvSpPr txBox="1"/>
          <p:nvPr/>
        </p:nvSpPr>
        <p:spPr>
          <a:xfrm>
            <a:off x="619351" y="2532113"/>
            <a:ext cx="1007220" cy="36933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dirty="0">
                <a:solidFill>
                  <a:sysClr val="windowText" lastClr="000000"/>
                </a:solidFill>
                <a:latin typeface="メイリオ" panose="020B0604030504040204" pitchFamily="50" charset="-128"/>
                <a:ea typeface="メイリオ" panose="020B0604030504040204" pitchFamily="50" charset="-128"/>
              </a:rPr>
              <a:t>工場</a:t>
            </a:r>
          </a:p>
        </p:txBody>
      </p:sp>
      <p:grpSp>
        <p:nvGrpSpPr>
          <p:cNvPr id="16" name="グループ化 15">
            <a:extLst>
              <a:ext uri="{FF2B5EF4-FFF2-40B4-BE49-F238E27FC236}">
                <a16:creationId xmlns:a16="http://schemas.microsoft.com/office/drawing/2014/main" id="{0179683A-16F4-496E-84C1-9DB61A1EC4B1}"/>
              </a:ext>
            </a:extLst>
          </p:cNvPr>
          <p:cNvGrpSpPr/>
          <p:nvPr/>
        </p:nvGrpSpPr>
        <p:grpSpPr>
          <a:xfrm>
            <a:off x="499301" y="4105312"/>
            <a:ext cx="1139946" cy="907379"/>
            <a:chOff x="939194" y="2989963"/>
            <a:chExt cx="1139946" cy="907379"/>
          </a:xfrm>
        </p:grpSpPr>
        <p:pic>
          <p:nvPicPr>
            <p:cNvPr id="6156" name="Picture 12" descr="ロボットアームのイラスト">
              <a:extLst>
                <a:ext uri="{FF2B5EF4-FFF2-40B4-BE49-F238E27FC236}">
                  <a16:creationId xmlns:a16="http://schemas.microsoft.com/office/drawing/2014/main" id="{07337E27-12C9-4E49-B033-70BDE68B53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工場のベルトコンベアのイラスト">
              <a:extLst>
                <a:ext uri="{FF2B5EF4-FFF2-40B4-BE49-F238E27FC236}">
                  <a16:creationId xmlns:a16="http://schemas.microsoft.com/office/drawing/2014/main" id="{1C400B33-6F15-402F-867E-FBCBA105CC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テキスト ボックス 27">
            <a:extLst>
              <a:ext uri="{FF2B5EF4-FFF2-40B4-BE49-F238E27FC236}">
                <a16:creationId xmlns:a16="http://schemas.microsoft.com/office/drawing/2014/main" id="{A683A709-D5D8-4165-81C5-06FBD88517E9}"/>
              </a:ext>
            </a:extLst>
          </p:cNvPr>
          <p:cNvSpPr txBox="1"/>
          <p:nvPr/>
        </p:nvSpPr>
        <p:spPr>
          <a:xfrm>
            <a:off x="1404152" y="2737136"/>
            <a:ext cx="1588442" cy="307777"/>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PLC</a:t>
            </a:r>
            <a:endParaRPr kumimoji="1" lang="ja-JP" altLang="en-US" sz="1400" dirty="0">
              <a:latin typeface="メイリオ" panose="020B0604030504040204" pitchFamily="50" charset="-128"/>
              <a:ea typeface="メイリオ" panose="020B0604030504040204" pitchFamily="50" charset="-128"/>
            </a:endParaRPr>
          </a:p>
        </p:txBody>
      </p:sp>
      <p:grpSp>
        <p:nvGrpSpPr>
          <p:cNvPr id="18" name="グループ化 17">
            <a:extLst>
              <a:ext uri="{FF2B5EF4-FFF2-40B4-BE49-F238E27FC236}">
                <a16:creationId xmlns:a16="http://schemas.microsoft.com/office/drawing/2014/main" id="{4DE2CEB8-588A-448E-86FC-E00A70E720F9}"/>
              </a:ext>
            </a:extLst>
          </p:cNvPr>
          <p:cNvGrpSpPr/>
          <p:nvPr/>
        </p:nvGrpSpPr>
        <p:grpSpPr>
          <a:xfrm>
            <a:off x="1318025" y="2977419"/>
            <a:ext cx="1081713" cy="1020416"/>
            <a:chOff x="2324117" y="3073577"/>
            <a:chExt cx="1081713" cy="1020416"/>
          </a:xfrm>
        </p:grpSpPr>
        <p:pic>
          <p:nvPicPr>
            <p:cNvPr id="25" name="Picture 4" descr="指差し呼称のイラスト">
              <a:extLst>
                <a:ext uri="{FF2B5EF4-FFF2-40B4-BE49-F238E27FC236}">
                  <a16:creationId xmlns:a16="http://schemas.microsoft.com/office/drawing/2014/main" id="{19C9ADD8-A061-42DD-B074-F05B312E210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ワープロのイラスト">
              <a:extLst>
                <a:ext uri="{FF2B5EF4-FFF2-40B4-BE49-F238E27FC236}">
                  <a16:creationId xmlns:a16="http://schemas.microsoft.com/office/drawing/2014/main" id="{475B7093-DAC8-46C2-81B6-FFC93E07864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シングルボードコンピュータのイラスト">
              <a:extLst>
                <a:ext uri="{FF2B5EF4-FFF2-40B4-BE49-F238E27FC236}">
                  <a16:creationId xmlns:a16="http://schemas.microsoft.com/office/drawing/2014/main" id="{84F6EAC6-22EE-4233-8CE2-C1653694BA9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テキスト ボックス 32">
            <a:extLst>
              <a:ext uri="{FF2B5EF4-FFF2-40B4-BE49-F238E27FC236}">
                <a16:creationId xmlns:a16="http://schemas.microsoft.com/office/drawing/2014/main" id="{A6E7285A-BC2C-48B3-A3C2-1F8E38A0025B}"/>
              </a:ext>
            </a:extLst>
          </p:cNvPr>
          <p:cNvSpPr txBox="1"/>
          <p:nvPr/>
        </p:nvSpPr>
        <p:spPr>
          <a:xfrm>
            <a:off x="247970" y="4860166"/>
            <a:ext cx="1646634"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製造機械</a:t>
            </a:r>
          </a:p>
        </p:txBody>
      </p:sp>
      <p:sp>
        <p:nvSpPr>
          <p:cNvPr id="34" name="テキスト ボックス 33">
            <a:extLst>
              <a:ext uri="{FF2B5EF4-FFF2-40B4-BE49-F238E27FC236}">
                <a16:creationId xmlns:a16="http://schemas.microsoft.com/office/drawing/2014/main" id="{623DB94C-8654-4B75-80CF-F89F2D9B7732}"/>
              </a:ext>
            </a:extLst>
          </p:cNvPr>
          <p:cNvSpPr txBox="1"/>
          <p:nvPr/>
        </p:nvSpPr>
        <p:spPr>
          <a:xfrm>
            <a:off x="1321823" y="4998547"/>
            <a:ext cx="2018840" cy="523220"/>
          </a:xfrm>
          <a:prstGeom prst="rect">
            <a:avLst/>
          </a:prstGeom>
          <a:noFill/>
        </p:spPr>
        <p:txBody>
          <a:bodyPr wrap="square">
            <a:spAutoFit/>
          </a:bodyPr>
          <a:lstStyle/>
          <a:p>
            <a:pPr algn="ctr"/>
            <a:r>
              <a:rPr kumimoji="1" lang="en-US" altLang="ja-JP" sz="1400" dirty="0">
                <a:latin typeface="メイリオ" panose="020B0604030504040204" pitchFamily="50" charset="-128"/>
                <a:ea typeface="メイリオ" panose="020B0604030504040204" pitchFamily="50" charset="-128"/>
              </a:rPr>
              <a:t>HMI</a:t>
            </a:r>
          </a:p>
          <a:p>
            <a:pPr algn="ctr"/>
            <a:r>
              <a:rPr kumimoji="1" lang="ja-JP" altLang="en-US" sz="1400" dirty="0">
                <a:latin typeface="メイリオ" panose="020B0604030504040204" pitchFamily="50" charset="-128"/>
                <a:ea typeface="メイリオ" panose="020B0604030504040204" pitchFamily="50" charset="-128"/>
              </a:rPr>
              <a:t>利用者・管理者</a:t>
            </a:r>
          </a:p>
        </p:txBody>
      </p:sp>
      <p:sp>
        <p:nvSpPr>
          <p:cNvPr id="35" name="テキスト ボックス 34">
            <a:extLst>
              <a:ext uri="{FF2B5EF4-FFF2-40B4-BE49-F238E27FC236}">
                <a16:creationId xmlns:a16="http://schemas.microsoft.com/office/drawing/2014/main" id="{4F637617-A4B4-43D8-AFF1-0BDC35037753}"/>
              </a:ext>
            </a:extLst>
          </p:cNvPr>
          <p:cNvSpPr txBox="1"/>
          <p:nvPr/>
        </p:nvSpPr>
        <p:spPr>
          <a:xfrm>
            <a:off x="2541446" y="2166225"/>
            <a:ext cx="1450616"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工場内サーバー</a:t>
            </a:r>
          </a:p>
        </p:txBody>
      </p:sp>
      <p:pic>
        <p:nvPicPr>
          <p:cNvPr id="6162" name="Picture 18" descr="モデムのマーク">
            <a:extLst>
              <a:ext uri="{FF2B5EF4-FFF2-40B4-BE49-F238E27FC236}">
                <a16:creationId xmlns:a16="http://schemas.microsoft.com/office/drawing/2014/main" id="{4B0444C9-8CC0-4CB2-80D1-CF88CC68CF2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4559" y="3474044"/>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コネクタ: カギ線 36">
            <a:extLst>
              <a:ext uri="{FF2B5EF4-FFF2-40B4-BE49-F238E27FC236}">
                <a16:creationId xmlns:a16="http://schemas.microsoft.com/office/drawing/2014/main" id="{C3EAFFF0-95F4-427B-B020-03D867EBC1F6}"/>
              </a:ext>
            </a:extLst>
          </p:cNvPr>
          <p:cNvCxnSpPr>
            <a:cxnSpLocks/>
            <a:stCxn id="25" idx="1"/>
            <a:endCxn id="17" idx="0"/>
          </p:cNvCxnSpPr>
          <p:nvPr/>
        </p:nvCxnSpPr>
        <p:spPr>
          <a:xfrm rot="10800000" flipV="1">
            <a:off x="1069275" y="3378679"/>
            <a:ext cx="564659" cy="831489"/>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69FD31C0-4059-4B09-9AD7-990D97ADE371}"/>
              </a:ext>
            </a:extLst>
          </p:cNvPr>
          <p:cNvCxnSpPr>
            <a:cxnSpLocks/>
            <a:stCxn id="6162" idx="1"/>
          </p:cNvCxnSpPr>
          <p:nvPr/>
        </p:nvCxnSpPr>
        <p:spPr>
          <a:xfrm rot="10800000">
            <a:off x="2442725" y="3585774"/>
            <a:ext cx="481835" cy="90729"/>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69013257-140C-46D0-A284-F175FB8C501F}"/>
              </a:ext>
            </a:extLst>
          </p:cNvPr>
          <p:cNvCxnSpPr>
            <a:cxnSpLocks/>
            <a:stCxn id="6162" idx="2"/>
            <a:endCxn id="10" idx="0"/>
          </p:cNvCxnSpPr>
          <p:nvPr/>
        </p:nvCxnSpPr>
        <p:spPr>
          <a:xfrm rot="5400000">
            <a:off x="2539307" y="3652216"/>
            <a:ext cx="501659" cy="955146"/>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コネクタ: カギ線 48">
            <a:extLst>
              <a:ext uri="{FF2B5EF4-FFF2-40B4-BE49-F238E27FC236}">
                <a16:creationId xmlns:a16="http://schemas.microsoft.com/office/drawing/2014/main" id="{3319EF5E-155E-4DE1-8D73-7EFF01E2A9D4}"/>
              </a:ext>
            </a:extLst>
          </p:cNvPr>
          <p:cNvCxnSpPr>
            <a:cxnSpLocks/>
            <a:stCxn id="6164" idx="2"/>
            <a:endCxn id="6162" idx="0"/>
          </p:cNvCxnSpPr>
          <p:nvPr/>
        </p:nvCxnSpPr>
        <p:spPr>
          <a:xfrm rot="5400000">
            <a:off x="3214235" y="3161612"/>
            <a:ext cx="365906" cy="258958"/>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164" name="Picture 20" descr="サーバのイラスト（1台）">
            <a:extLst>
              <a:ext uri="{FF2B5EF4-FFF2-40B4-BE49-F238E27FC236}">
                <a16:creationId xmlns:a16="http://schemas.microsoft.com/office/drawing/2014/main" id="{2EDBF46E-277A-41C1-A3DD-896794F8600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03399" y="2461602"/>
            <a:ext cx="646536" cy="646536"/>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会社の建物のアイコン（中小企業）">
            <a:extLst>
              <a:ext uri="{FF2B5EF4-FFF2-40B4-BE49-F238E27FC236}">
                <a16:creationId xmlns:a16="http://schemas.microsoft.com/office/drawing/2014/main" id="{67E63D61-A322-4C79-B701-08290867B6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08171" y="1331513"/>
            <a:ext cx="1084309" cy="1293212"/>
          </a:xfrm>
          <a:prstGeom prst="rect">
            <a:avLst/>
          </a:prstGeom>
          <a:noFill/>
          <a:extLst>
            <a:ext uri="{909E8E84-426E-40DD-AFC4-6F175D3DCCD1}">
              <a14:hiddenFill xmlns:a14="http://schemas.microsoft.com/office/drawing/2010/main">
                <a:solidFill>
                  <a:srgbClr val="FFFFFF"/>
                </a:solidFill>
              </a14:hiddenFill>
            </a:ext>
          </a:extLst>
        </p:spPr>
      </p:pic>
      <p:sp>
        <p:nvSpPr>
          <p:cNvPr id="70" name="テキスト ボックス 69">
            <a:extLst>
              <a:ext uri="{FF2B5EF4-FFF2-40B4-BE49-F238E27FC236}">
                <a16:creationId xmlns:a16="http://schemas.microsoft.com/office/drawing/2014/main" id="{CA91472A-6812-47E8-A8F6-302A40097991}"/>
              </a:ext>
            </a:extLst>
          </p:cNvPr>
          <p:cNvSpPr txBox="1"/>
          <p:nvPr/>
        </p:nvSpPr>
        <p:spPr>
          <a:xfrm>
            <a:off x="6984104" y="1793967"/>
            <a:ext cx="885741" cy="369332"/>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dirty="0">
                <a:solidFill>
                  <a:sysClr val="windowText" lastClr="000000"/>
                </a:solidFill>
                <a:latin typeface="メイリオ" panose="020B0604030504040204" pitchFamily="50" charset="-128"/>
                <a:ea typeface="メイリオ" panose="020B0604030504040204" pitchFamily="50" charset="-128"/>
              </a:rPr>
              <a:t>会社</a:t>
            </a:r>
          </a:p>
        </p:txBody>
      </p:sp>
      <p:pic>
        <p:nvPicPr>
          <p:cNvPr id="73" name="Picture 14" descr="斜めから見たノートパソコンのイラスト">
            <a:extLst>
              <a:ext uri="{FF2B5EF4-FFF2-40B4-BE49-F238E27FC236}">
                <a16:creationId xmlns:a16="http://schemas.microsoft.com/office/drawing/2014/main" id="{129C9487-D30A-416D-9CD8-C024E80EAB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0587" y="3022496"/>
            <a:ext cx="740938" cy="563113"/>
          </a:xfrm>
          <a:prstGeom prst="rect">
            <a:avLst/>
          </a:prstGeom>
          <a:noFill/>
          <a:extLst>
            <a:ext uri="{909E8E84-426E-40DD-AFC4-6F175D3DCCD1}">
              <a14:hiddenFill xmlns:a14="http://schemas.microsoft.com/office/drawing/2010/main">
                <a:solidFill>
                  <a:srgbClr val="FFFFFF"/>
                </a:solidFill>
              </a14:hiddenFill>
            </a:ext>
          </a:extLst>
        </p:spPr>
      </p:pic>
      <p:sp>
        <p:nvSpPr>
          <p:cNvPr id="75" name="テキスト ボックス 74">
            <a:extLst>
              <a:ext uri="{FF2B5EF4-FFF2-40B4-BE49-F238E27FC236}">
                <a16:creationId xmlns:a16="http://schemas.microsoft.com/office/drawing/2014/main" id="{85071DA6-A160-45F8-9BF1-8860CB6FA3BA}"/>
              </a:ext>
            </a:extLst>
          </p:cNvPr>
          <p:cNvSpPr txBox="1"/>
          <p:nvPr/>
        </p:nvSpPr>
        <p:spPr>
          <a:xfrm>
            <a:off x="7571525" y="3381854"/>
            <a:ext cx="1464646" cy="307777"/>
          </a:xfrm>
          <a:prstGeom prst="rect">
            <a:avLst/>
          </a:prstGeom>
          <a:noFill/>
        </p:spPr>
        <p:txBody>
          <a:bodyPr wrap="square">
            <a:spAutoFit/>
          </a:bodyPr>
          <a:lstStyle/>
          <a:p>
            <a:pPr algn="ctr"/>
            <a:r>
              <a:rPr kumimoji="1" lang="ja-JP" altLang="en-US" sz="1400" dirty="0">
                <a:latin typeface="メイリオ" panose="020B0604030504040204" pitchFamily="50" charset="-128"/>
                <a:ea typeface="メイリオ" panose="020B0604030504040204" pitchFamily="50" charset="-128"/>
              </a:rPr>
              <a:t>サーバー</a:t>
            </a:r>
          </a:p>
        </p:txBody>
      </p:sp>
      <p:pic>
        <p:nvPicPr>
          <p:cNvPr id="79" name="Picture 18" descr="モデムのマーク">
            <a:extLst>
              <a:ext uri="{FF2B5EF4-FFF2-40B4-BE49-F238E27FC236}">
                <a16:creationId xmlns:a16="http://schemas.microsoft.com/office/drawing/2014/main" id="{B7573A94-DF7B-4D69-92EF-546E998F1F0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23967" y="2369839"/>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コネクタ: カギ線 86">
            <a:extLst>
              <a:ext uri="{FF2B5EF4-FFF2-40B4-BE49-F238E27FC236}">
                <a16:creationId xmlns:a16="http://schemas.microsoft.com/office/drawing/2014/main" id="{5E22240D-2345-47DF-BD81-9B798B66C293}"/>
              </a:ext>
            </a:extLst>
          </p:cNvPr>
          <p:cNvCxnSpPr>
            <a:cxnSpLocks/>
            <a:stCxn id="7170" idx="1"/>
            <a:endCxn id="6162" idx="3"/>
          </p:cNvCxnSpPr>
          <p:nvPr/>
        </p:nvCxnSpPr>
        <p:spPr>
          <a:xfrm rot="10800000" flipV="1">
            <a:off x="3610858" y="2916178"/>
            <a:ext cx="1010446" cy="760323"/>
          </a:xfrm>
          <a:prstGeom prst="bentConnector3">
            <a:avLst>
              <a:gd name="adj1" fmla="val 50000"/>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コネクタ: カギ線 91">
            <a:extLst>
              <a:ext uri="{FF2B5EF4-FFF2-40B4-BE49-F238E27FC236}">
                <a16:creationId xmlns:a16="http://schemas.microsoft.com/office/drawing/2014/main" id="{40D88397-DB10-41F2-B639-FEDB0C3C2A01}"/>
              </a:ext>
            </a:extLst>
          </p:cNvPr>
          <p:cNvCxnSpPr>
            <a:cxnSpLocks/>
            <a:stCxn id="14" idx="1"/>
            <a:endCxn id="79" idx="3"/>
          </p:cNvCxnSpPr>
          <p:nvPr/>
        </p:nvCxnSpPr>
        <p:spPr>
          <a:xfrm rot="10800000">
            <a:off x="7410266" y="2572297"/>
            <a:ext cx="415702" cy="403730"/>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コネクタ: カギ線 95">
            <a:extLst>
              <a:ext uri="{FF2B5EF4-FFF2-40B4-BE49-F238E27FC236}">
                <a16:creationId xmlns:a16="http://schemas.microsoft.com/office/drawing/2014/main" id="{0CB4B15E-034E-44E0-AB48-64253D7800CE}"/>
              </a:ext>
            </a:extLst>
          </p:cNvPr>
          <p:cNvCxnSpPr>
            <a:cxnSpLocks/>
            <a:stCxn id="79" idx="2"/>
            <a:endCxn id="73" idx="0"/>
          </p:cNvCxnSpPr>
          <p:nvPr/>
        </p:nvCxnSpPr>
        <p:spPr>
          <a:xfrm rot="16200000" flipH="1">
            <a:off x="7010216" y="2831655"/>
            <a:ext cx="247741" cy="133939"/>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テキスト ボックス 106">
            <a:extLst>
              <a:ext uri="{FF2B5EF4-FFF2-40B4-BE49-F238E27FC236}">
                <a16:creationId xmlns:a16="http://schemas.microsoft.com/office/drawing/2014/main" id="{80F0DE76-7365-4B6E-BCA1-9D618CFB1823}"/>
              </a:ext>
            </a:extLst>
          </p:cNvPr>
          <p:cNvSpPr txBox="1"/>
          <p:nvPr/>
        </p:nvSpPr>
        <p:spPr>
          <a:xfrm>
            <a:off x="6163380" y="3665696"/>
            <a:ext cx="2189462" cy="307777"/>
          </a:xfrm>
          <a:prstGeom prst="rect">
            <a:avLst/>
          </a:prstGeom>
          <a:noFill/>
        </p:spPr>
        <p:txBody>
          <a:bodyPr wrap="square">
            <a:spAutoFit/>
          </a:bodyPr>
          <a:lstStyle/>
          <a:p>
            <a:pPr algn="ctr"/>
            <a:r>
              <a:rPr lang="ja-JP" altLang="en-US" sz="1400" dirty="0">
                <a:latin typeface="メイリオ" panose="020B0604030504040204" pitchFamily="50" charset="-128"/>
                <a:ea typeface="メイリオ" panose="020B0604030504040204" pitchFamily="50" charset="-128"/>
              </a:rPr>
              <a:t>利用者・管理者</a:t>
            </a:r>
            <a:endParaRPr kumimoji="1" lang="ja-JP" altLang="en-US" sz="1400" dirty="0">
              <a:latin typeface="メイリオ" panose="020B0604030504040204" pitchFamily="50" charset="-128"/>
              <a:ea typeface="メイリオ" panose="020B0604030504040204" pitchFamily="50" charset="-128"/>
            </a:endParaRPr>
          </a:p>
        </p:txBody>
      </p:sp>
      <p:pic>
        <p:nvPicPr>
          <p:cNvPr id="7170" name="Picture 2" descr="インターネットのマーク">
            <a:extLst>
              <a:ext uri="{FF2B5EF4-FFF2-40B4-BE49-F238E27FC236}">
                <a16:creationId xmlns:a16="http://schemas.microsoft.com/office/drawing/2014/main" id="{B7835B46-9D38-4621-B513-46C99ABD53B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21304" y="2533205"/>
            <a:ext cx="765948" cy="76594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ルータのマーク">
            <a:extLst>
              <a:ext uri="{FF2B5EF4-FFF2-40B4-BE49-F238E27FC236}">
                <a16:creationId xmlns:a16="http://schemas.microsoft.com/office/drawing/2014/main" id="{40108E87-05A6-48D1-8AAA-823A40FB251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6276" y="3948310"/>
            <a:ext cx="588722" cy="924694"/>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コネクタ: カギ線 55">
            <a:extLst>
              <a:ext uri="{FF2B5EF4-FFF2-40B4-BE49-F238E27FC236}">
                <a16:creationId xmlns:a16="http://schemas.microsoft.com/office/drawing/2014/main" id="{47DE3794-7D80-471C-9314-5435847364AB}"/>
              </a:ext>
            </a:extLst>
          </p:cNvPr>
          <p:cNvCxnSpPr>
            <a:cxnSpLocks/>
            <a:stCxn id="6162" idx="2"/>
            <a:endCxn id="7172" idx="1"/>
          </p:cNvCxnSpPr>
          <p:nvPr/>
        </p:nvCxnSpPr>
        <p:spPr>
          <a:xfrm rot="16200000" flipH="1">
            <a:off x="3116144" y="4030524"/>
            <a:ext cx="531697" cy="228567"/>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88114743-C84A-4967-8ED0-1BF47B20B206}"/>
              </a:ext>
            </a:extLst>
          </p:cNvPr>
          <p:cNvSpPr txBox="1"/>
          <p:nvPr/>
        </p:nvSpPr>
        <p:spPr>
          <a:xfrm>
            <a:off x="3235517" y="4908132"/>
            <a:ext cx="953531" cy="307777"/>
          </a:xfrm>
          <a:prstGeom prst="rect">
            <a:avLst/>
          </a:prstGeom>
          <a:noFill/>
        </p:spPr>
        <p:txBody>
          <a:bodyPr wrap="square">
            <a:spAutoFit/>
          </a:bodyPr>
          <a:lstStyle/>
          <a:p>
            <a:pPr algn="ctr"/>
            <a:r>
              <a:rPr kumimoji="1" lang="en-US" altLang="ja-JP" sz="1400" b="1" dirty="0">
                <a:solidFill>
                  <a:srgbClr val="FF0000"/>
                </a:solidFill>
                <a:latin typeface="メイリオ" panose="020B0604030504040204" pitchFamily="50" charset="-128"/>
                <a:ea typeface="メイリオ" panose="020B0604030504040204" pitchFamily="50" charset="-128"/>
              </a:rPr>
              <a:t>Wi-Fi</a:t>
            </a:r>
          </a:p>
        </p:txBody>
      </p:sp>
      <p:cxnSp>
        <p:nvCxnSpPr>
          <p:cNvPr id="77" name="コネクタ: カギ線 76">
            <a:extLst>
              <a:ext uri="{FF2B5EF4-FFF2-40B4-BE49-F238E27FC236}">
                <a16:creationId xmlns:a16="http://schemas.microsoft.com/office/drawing/2014/main" id="{28B2EFC1-7360-4418-BF93-AD1C27FDF446}"/>
              </a:ext>
            </a:extLst>
          </p:cNvPr>
          <p:cNvCxnSpPr>
            <a:cxnSpLocks/>
            <a:stCxn id="7170" idx="3"/>
            <a:endCxn id="79" idx="1"/>
          </p:cNvCxnSpPr>
          <p:nvPr/>
        </p:nvCxnSpPr>
        <p:spPr>
          <a:xfrm flipV="1">
            <a:off x="5387252" y="2572297"/>
            <a:ext cx="1336715" cy="343882"/>
          </a:xfrm>
          <a:prstGeom prst="bentConnector3">
            <a:avLst>
              <a:gd name="adj1" fmla="val 50000"/>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0" name="Picture 16" descr="スマートフォンのイラスト1（ブランク）">
            <a:extLst>
              <a:ext uri="{FF2B5EF4-FFF2-40B4-BE49-F238E27FC236}">
                <a16:creationId xmlns:a16="http://schemas.microsoft.com/office/drawing/2014/main" id="{AE739F7E-88A0-45CC-9DCD-C8B54AC68A2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39717" y="5336634"/>
            <a:ext cx="308003" cy="570376"/>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コネクタ: カギ線 100">
            <a:extLst>
              <a:ext uri="{FF2B5EF4-FFF2-40B4-BE49-F238E27FC236}">
                <a16:creationId xmlns:a16="http://schemas.microsoft.com/office/drawing/2014/main" id="{61CD1871-1FCD-4E94-8A3F-A397FE45B96E}"/>
              </a:ext>
            </a:extLst>
          </p:cNvPr>
          <p:cNvCxnSpPr>
            <a:cxnSpLocks/>
            <a:stCxn id="7170" idx="3"/>
            <a:endCxn id="102" idx="1"/>
          </p:cNvCxnSpPr>
          <p:nvPr/>
        </p:nvCxnSpPr>
        <p:spPr>
          <a:xfrm>
            <a:off x="5387252" y="2916179"/>
            <a:ext cx="1128966" cy="2152055"/>
          </a:xfrm>
          <a:prstGeom prst="bentConnector3">
            <a:avLst>
              <a:gd name="adj1" fmla="val 50000"/>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正方形/長方形 101">
            <a:extLst>
              <a:ext uri="{FF2B5EF4-FFF2-40B4-BE49-F238E27FC236}">
                <a16:creationId xmlns:a16="http://schemas.microsoft.com/office/drawing/2014/main" id="{8E21FD01-EF9B-49E6-BC58-48D086534293}"/>
              </a:ext>
            </a:extLst>
          </p:cNvPr>
          <p:cNvSpPr/>
          <p:nvPr/>
        </p:nvSpPr>
        <p:spPr>
          <a:xfrm>
            <a:off x="6516218" y="4640280"/>
            <a:ext cx="2382229" cy="855908"/>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15D13C2B-C730-4CB4-8294-CCC28C0A5075}"/>
              </a:ext>
            </a:extLst>
          </p:cNvPr>
          <p:cNvSpPr txBox="1"/>
          <p:nvPr/>
        </p:nvSpPr>
        <p:spPr>
          <a:xfrm>
            <a:off x="6620593" y="4421684"/>
            <a:ext cx="1229179" cy="369332"/>
          </a:xfrm>
          <a:prstGeom prst="rect">
            <a:avLst/>
          </a:prstGeom>
          <a:solidFill>
            <a:schemeClr val="accent4">
              <a:lumMod val="20000"/>
              <a:lumOff val="80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dirty="0">
                <a:solidFill>
                  <a:sysClr val="windowText" lastClr="000000"/>
                </a:solidFill>
                <a:latin typeface="メイリオ" panose="020B0604030504040204" pitchFamily="50" charset="-128"/>
                <a:ea typeface="メイリオ" panose="020B0604030504040204" pitchFamily="50" charset="-128"/>
              </a:rPr>
              <a:t>クラウド</a:t>
            </a:r>
          </a:p>
        </p:txBody>
      </p:sp>
      <p:pic>
        <p:nvPicPr>
          <p:cNvPr id="7183" name="Picture 6" descr="データセンターのイラスト（単体）">
            <a:extLst>
              <a:ext uri="{FF2B5EF4-FFF2-40B4-BE49-F238E27FC236}">
                <a16:creationId xmlns:a16="http://schemas.microsoft.com/office/drawing/2014/main" id="{E98BDC0C-7012-40D7-891E-60611568704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7990964" y="4370267"/>
            <a:ext cx="711048" cy="106924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4" descr="斜めから見たノートパソコンのイラスト">
            <a:extLst>
              <a:ext uri="{FF2B5EF4-FFF2-40B4-BE49-F238E27FC236}">
                <a16:creationId xmlns:a16="http://schemas.microsoft.com/office/drawing/2014/main" id="{2F7DFE7C-ED1E-4607-9A0D-04E05309E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4034" y="5815373"/>
            <a:ext cx="740938" cy="563113"/>
          </a:xfrm>
          <a:prstGeom prst="rect">
            <a:avLst/>
          </a:prstGeom>
          <a:noFill/>
          <a:extLst>
            <a:ext uri="{909E8E84-426E-40DD-AFC4-6F175D3DCCD1}">
              <a14:hiddenFill xmlns:a14="http://schemas.microsoft.com/office/drawing/2010/main">
                <a:solidFill>
                  <a:srgbClr val="FFFFFF"/>
                </a:solidFill>
              </a14:hiddenFill>
            </a:ext>
          </a:extLst>
        </p:spPr>
      </p:pic>
      <p:sp>
        <p:nvSpPr>
          <p:cNvPr id="113" name="テキスト ボックス 112">
            <a:extLst>
              <a:ext uri="{FF2B5EF4-FFF2-40B4-BE49-F238E27FC236}">
                <a16:creationId xmlns:a16="http://schemas.microsoft.com/office/drawing/2014/main" id="{EC0B91D5-E55E-4BE3-9E27-FDC711AF1FFE}"/>
              </a:ext>
            </a:extLst>
          </p:cNvPr>
          <p:cNvSpPr txBox="1"/>
          <p:nvPr/>
        </p:nvSpPr>
        <p:spPr>
          <a:xfrm>
            <a:off x="6723967" y="5835283"/>
            <a:ext cx="1516158" cy="523220"/>
          </a:xfrm>
          <a:prstGeom prst="rect">
            <a:avLst/>
          </a:prstGeom>
          <a:noFill/>
        </p:spPr>
        <p:txBody>
          <a:bodyPr wrap="square">
            <a:spAutoFit/>
          </a:bodyPr>
          <a:lstStyle/>
          <a:p>
            <a:r>
              <a:rPr lang="ja-JP" altLang="en-US" sz="1400" dirty="0">
                <a:latin typeface="メイリオ" panose="020B0604030504040204" pitchFamily="50" charset="-128"/>
                <a:ea typeface="メイリオ" panose="020B0604030504040204" pitchFamily="50" charset="-128"/>
              </a:rPr>
              <a:t>保守業者</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（遠隔から）</a:t>
            </a:r>
          </a:p>
        </p:txBody>
      </p:sp>
      <p:cxnSp>
        <p:nvCxnSpPr>
          <p:cNvPr id="114" name="コネクタ: カギ線 113">
            <a:extLst>
              <a:ext uri="{FF2B5EF4-FFF2-40B4-BE49-F238E27FC236}">
                <a16:creationId xmlns:a16="http://schemas.microsoft.com/office/drawing/2014/main" id="{75264E18-A2CF-405D-8531-D2B70C13102F}"/>
              </a:ext>
            </a:extLst>
          </p:cNvPr>
          <p:cNvCxnSpPr>
            <a:cxnSpLocks/>
            <a:stCxn id="7170" idx="3"/>
            <a:endCxn id="112" idx="1"/>
          </p:cNvCxnSpPr>
          <p:nvPr/>
        </p:nvCxnSpPr>
        <p:spPr>
          <a:xfrm>
            <a:off x="5387252" y="2916179"/>
            <a:ext cx="596782" cy="3180751"/>
          </a:xfrm>
          <a:prstGeom prst="bentConnector3">
            <a:avLst>
              <a:gd name="adj1"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テキスト ボックス 120">
            <a:extLst>
              <a:ext uri="{FF2B5EF4-FFF2-40B4-BE49-F238E27FC236}">
                <a16:creationId xmlns:a16="http://schemas.microsoft.com/office/drawing/2014/main" id="{329057E6-804A-48C7-B479-9C10A56FB3E9}"/>
              </a:ext>
            </a:extLst>
          </p:cNvPr>
          <p:cNvSpPr txBox="1"/>
          <p:nvPr/>
        </p:nvSpPr>
        <p:spPr>
          <a:xfrm>
            <a:off x="4161232" y="5988249"/>
            <a:ext cx="1587001" cy="523220"/>
          </a:xfrm>
          <a:prstGeom prst="rect">
            <a:avLst/>
          </a:prstGeom>
          <a:noFill/>
        </p:spPr>
        <p:txBody>
          <a:bodyPr wrap="square">
            <a:spAutoFit/>
          </a:bodyPr>
          <a:lstStyle/>
          <a:p>
            <a:r>
              <a:rPr lang="ja-JP" altLang="en-US" sz="1400" dirty="0">
                <a:latin typeface="メイリオ" panose="020B0604030504040204" pitchFamily="50" charset="-128"/>
                <a:ea typeface="メイリオ" panose="020B0604030504040204" pitchFamily="50" charset="-128"/>
              </a:rPr>
              <a:t>モバイル端末</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（外出先から）</a:t>
            </a:r>
            <a:endParaRPr kumimoji="1" lang="ja-JP" altLang="en-US" sz="1400" dirty="0">
              <a:latin typeface="メイリオ" panose="020B0604030504040204" pitchFamily="50" charset="-128"/>
              <a:ea typeface="メイリオ" panose="020B0604030504040204" pitchFamily="50" charset="-128"/>
            </a:endParaRPr>
          </a:p>
        </p:txBody>
      </p:sp>
      <p:cxnSp>
        <p:nvCxnSpPr>
          <p:cNvPr id="131" name="コネクタ: カギ線 130">
            <a:extLst>
              <a:ext uri="{FF2B5EF4-FFF2-40B4-BE49-F238E27FC236}">
                <a16:creationId xmlns:a16="http://schemas.microsoft.com/office/drawing/2014/main" id="{A7F702EA-DED2-4A7D-9F59-51A0534FC810}"/>
              </a:ext>
            </a:extLst>
          </p:cNvPr>
          <p:cNvCxnSpPr>
            <a:cxnSpLocks/>
            <a:stCxn id="7170" idx="2"/>
            <a:endCxn id="100" idx="0"/>
          </p:cNvCxnSpPr>
          <p:nvPr/>
        </p:nvCxnSpPr>
        <p:spPr>
          <a:xfrm rot="5400000">
            <a:off x="3880259" y="4212614"/>
            <a:ext cx="2037481" cy="210559"/>
          </a:xfrm>
          <a:prstGeom prst="bentConnector3">
            <a:avLst>
              <a:gd name="adj1"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0" name="テキスト ボックス 139">
            <a:extLst>
              <a:ext uri="{FF2B5EF4-FFF2-40B4-BE49-F238E27FC236}">
                <a16:creationId xmlns:a16="http://schemas.microsoft.com/office/drawing/2014/main" id="{258B7B1C-D7B0-4A26-BA78-AD74585D45A6}"/>
              </a:ext>
            </a:extLst>
          </p:cNvPr>
          <p:cNvSpPr txBox="1"/>
          <p:nvPr/>
        </p:nvSpPr>
        <p:spPr>
          <a:xfrm>
            <a:off x="4371024" y="2218663"/>
            <a:ext cx="1587001" cy="307777"/>
          </a:xfrm>
          <a:prstGeom prst="rect">
            <a:avLst/>
          </a:prstGeom>
          <a:noFill/>
        </p:spPr>
        <p:txBody>
          <a:bodyPr wrap="square">
            <a:spAutoFit/>
          </a:bodyPr>
          <a:lstStyle/>
          <a:p>
            <a:r>
              <a:rPr lang="ja-JP" altLang="en-US" sz="1400" b="1" dirty="0">
                <a:solidFill>
                  <a:srgbClr val="0070C0"/>
                </a:solidFill>
                <a:latin typeface="メイリオ" panose="020B0604030504040204" pitchFamily="50" charset="-128"/>
                <a:ea typeface="メイリオ" panose="020B0604030504040204" pitchFamily="50" charset="-128"/>
              </a:rPr>
              <a:t>インターネット</a:t>
            </a:r>
            <a:endParaRPr kumimoji="1" lang="ja-JP" altLang="en-US" sz="1400" b="1" dirty="0">
              <a:solidFill>
                <a:srgbClr val="0070C0"/>
              </a:solidFill>
              <a:latin typeface="メイリオ" panose="020B0604030504040204" pitchFamily="50" charset="-128"/>
              <a:ea typeface="メイリオ" panose="020B0604030504040204" pitchFamily="50" charset="-128"/>
            </a:endParaRPr>
          </a:p>
        </p:txBody>
      </p:sp>
      <p:sp>
        <p:nvSpPr>
          <p:cNvPr id="141" name="テキスト ボックス 140">
            <a:extLst>
              <a:ext uri="{FF2B5EF4-FFF2-40B4-BE49-F238E27FC236}">
                <a16:creationId xmlns:a16="http://schemas.microsoft.com/office/drawing/2014/main" id="{FC321CD4-A955-4B3E-8C91-3D8230CCC303}"/>
              </a:ext>
            </a:extLst>
          </p:cNvPr>
          <p:cNvSpPr txBox="1"/>
          <p:nvPr/>
        </p:nvSpPr>
        <p:spPr>
          <a:xfrm>
            <a:off x="175220" y="5859734"/>
            <a:ext cx="2224518" cy="646331"/>
          </a:xfrm>
          <a:prstGeom prst="rect">
            <a:avLst/>
          </a:prstGeom>
          <a:solidFill>
            <a:schemeClr val="accent4">
              <a:lumMod val="20000"/>
              <a:lumOff val="80000"/>
            </a:schemeClr>
          </a:solidFill>
        </p:spPr>
        <p:txBody>
          <a:bodyPr wrap="square">
            <a:spAutoFit/>
          </a:bodyPr>
          <a:lstStyle/>
          <a:p>
            <a:pPr algn="ctr"/>
            <a:r>
              <a:rPr kumimoji="1" lang="ja-JP" altLang="en-US" b="1" dirty="0">
                <a:solidFill>
                  <a:srgbClr val="FF0000"/>
                </a:solidFill>
                <a:latin typeface="メイリオ" panose="020B0604030504040204" pitchFamily="50" charset="-128"/>
                <a:ea typeface="メイリオ" panose="020B0604030504040204" pitchFamily="50" charset="-128"/>
              </a:rPr>
              <a:t>インターネットを</a:t>
            </a:r>
            <a:endParaRPr kumimoji="1" lang="en-US" altLang="ja-JP" b="1" dirty="0">
              <a:solidFill>
                <a:srgbClr val="FF0000"/>
              </a:solidFill>
              <a:latin typeface="メイリオ" panose="020B0604030504040204" pitchFamily="50" charset="-128"/>
              <a:ea typeface="メイリオ" panose="020B0604030504040204" pitchFamily="50" charset="-128"/>
            </a:endParaRPr>
          </a:p>
          <a:p>
            <a:pPr algn="ctr"/>
            <a:r>
              <a:rPr kumimoji="1" lang="ja-JP" altLang="en-US" b="1" dirty="0">
                <a:solidFill>
                  <a:srgbClr val="FF0000"/>
                </a:solidFill>
                <a:latin typeface="メイリオ" panose="020B0604030504040204" pitchFamily="50" charset="-128"/>
                <a:ea typeface="メイリオ" panose="020B0604030504040204" pitchFamily="50" charset="-128"/>
              </a:rPr>
              <a:t>利用した運用</a:t>
            </a:r>
          </a:p>
        </p:txBody>
      </p:sp>
      <p:sp>
        <p:nvSpPr>
          <p:cNvPr id="36" name="楕円 35">
            <a:extLst>
              <a:ext uri="{FF2B5EF4-FFF2-40B4-BE49-F238E27FC236}">
                <a16:creationId xmlns:a16="http://schemas.microsoft.com/office/drawing/2014/main" id="{1DFB4970-EEF0-4423-A678-49B487B30886}"/>
              </a:ext>
            </a:extLst>
          </p:cNvPr>
          <p:cNvSpPr/>
          <p:nvPr/>
        </p:nvSpPr>
        <p:spPr>
          <a:xfrm>
            <a:off x="1560428" y="4035058"/>
            <a:ext cx="2945485" cy="2009461"/>
          </a:xfrm>
          <a:custGeom>
            <a:avLst/>
            <a:gdLst>
              <a:gd name="connsiteX0" fmla="*/ 0 w 2945485"/>
              <a:gd name="connsiteY0" fmla="*/ 1004731 h 2009461"/>
              <a:gd name="connsiteX1" fmla="*/ 1472743 w 2945485"/>
              <a:gd name="connsiteY1" fmla="*/ 0 h 2009461"/>
              <a:gd name="connsiteX2" fmla="*/ 2945486 w 2945485"/>
              <a:gd name="connsiteY2" fmla="*/ 1004731 h 2009461"/>
              <a:gd name="connsiteX3" fmla="*/ 1472743 w 2945485"/>
              <a:gd name="connsiteY3" fmla="*/ 2009462 h 2009461"/>
              <a:gd name="connsiteX4" fmla="*/ 0 w 2945485"/>
              <a:gd name="connsiteY4" fmla="*/ 1004731 h 200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5485" h="2009461" extrusionOk="0">
                <a:moveTo>
                  <a:pt x="0" y="1004731"/>
                </a:moveTo>
                <a:cubicBezTo>
                  <a:pt x="-23573" y="445461"/>
                  <a:pt x="522258" y="-14512"/>
                  <a:pt x="1472743" y="0"/>
                </a:cubicBezTo>
                <a:cubicBezTo>
                  <a:pt x="2279995" y="15909"/>
                  <a:pt x="2934441" y="440448"/>
                  <a:pt x="2945486" y="1004731"/>
                </a:cubicBezTo>
                <a:cubicBezTo>
                  <a:pt x="3012182" y="1512031"/>
                  <a:pt x="2445800" y="1995755"/>
                  <a:pt x="1472743" y="2009462"/>
                </a:cubicBezTo>
                <a:cubicBezTo>
                  <a:pt x="640585" y="1893212"/>
                  <a:pt x="-44968" y="1670585"/>
                  <a:pt x="0" y="1004731"/>
                </a:cubicBezTo>
                <a:close/>
              </a:path>
            </a:pathLst>
          </a:custGeom>
          <a:noFill/>
          <a:ln>
            <a:solidFill>
              <a:srgbClr val="FF0000"/>
            </a:solidFill>
            <a:prstDash val="dash"/>
            <a:extLst>
              <a:ext uri="{C807C97D-BFC1-408E-A445-0C87EB9F89A2}">
                <ask:lineSketchStyleProps xmlns:ask="http://schemas.microsoft.com/office/drawing/2018/sketchyshapes" sd="211229773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ファイアウォールのイラスト1">
            <a:extLst>
              <a:ext uri="{FF2B5EF4-FFF2-40B4-BE49-F238E27FC236}">
                <a16:creationId xmlns:a16="http://schemas.microsoft.com/office/drawing/2014/main" id="{DB63948C-8CD4-4A01-847C-974A9495E1E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82397" y="2554182"/>
            <a:ext cx="605794" cy="6537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ファイアウォールのイラスト2">
            <a:extLst>
              <a:ext uri="{FF2B5EF4-FFF2-40B4-BE49-F238E27FC236}">
                <a16:creationId xmlns:a16="http://schemas.microsoft.com/office/drawing/2014/main" id="{7D10D442-464D-4BA2-B7BD-FC5940D8B96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99057" y="2263388"/>
            <a:ext cx="604800" cy="652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488887"/>
      </p:ext>
    </p:extLst>
  </p:cSld>
  <p:clrMapOvr>
    <a:masterClrMapping/>
  </p:clrMapOvr>
</p:sld>
</file>

<file path=ppt/theme/theme1.xml><?xml version="1.0" encoding="utf-8"?>
<a:theme xmlns:a="http://schemas.openxmlformats.org/drawingml/2006/main" name="TechnoWalker​ PPT​テーマ">
  <a:themeElements>
    <a:clrScheme name="ペーパー">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46c86ff-434c-47dd-8bea-4d32ecd94d1d">
      <Terms xmlns="http://schemas.microsoft.com/office/infopath/2007/PartnerControls"/>
    </lcf76f155ced4ddcb4097134ff3c332f>
    <TaxCatchAll xmlns="51813d92-7b40-4667-90aa-91a99501a65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B5E4E3483FB9142B924D7610BCF02DD" ma:contentTypeVersion="10" ma:contentTypeDescription="新しいドキュメントを作成します。" ma:contentTypeScope="" ma:versionID="90edbab22fabcd1067f050d44f1816c5">
  <xsd:schema xmlns:xsd="http://www.w3.org/2001/XMLSchema" xmlns:xs="http://www.w3.org/2001/XMLSchema" xmlns:p="http://schemas.microsoft.com/office/2006/metadata/properties" xmlns:ns2="046c86ff-434c-47dd-8bea-4d32ecd94d1d" xmlns:ns3="51813d92-7b40-4667-90aa-91a99501a653" targetNamespace="http://schemas.microsoft.com/office/2006/metadata/properties" ma:root="true" ma:fieldsID="ce1f711834c26e3fc622f614ba7252b2" ns2:_="" ns3:_="">
    <xsd:import namespace="046c86ff-434c-47dd-8bea-4d32ecd94d1d"/>
    <xsd:import namespace="51813d92-7b40-4667-90aa-91a99501a65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6c86ff-434c-47dd-8bea-4d32ecd94d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813d92-7b40-4667-90aa-91a99501a65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d44fbb1-6c34-4653-be7b-48f6e82a2699}" ma:internalName="TaxCatchAll" ma:showField="CatchAllData" ma:web="51813d92-7b40-4667-90aa-91a99501a6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FA51CE-A16E-4494-B2D2-B7BD6633FAAC}">
  <ds:schemaRefs>
    <ds:schemaRef ds:uri="http://schemas.microsoft.com/office/infopath/2007/PartnerControls"/>
    <ds:schemaRef ds:uri="http://www.w3.org/XML/1998/namespace"/>
    <ds:schemaRef ds:uri="http://schemas.openxmlformats.org/package/2006/metadata/core-properties"/>
    <ds:schemaRef ds:uri="http://purl.org/dc/terms/"/>
    <ds:schemaRef ds:uri="http://purl.org/dc/dcmitype/"/>
    <ds:schemaRef ds:uri="http://schemas.microsoft.com/office/2006/documentManagement/types"/>
    <ds:schemaRef ds:uri="694475d0-1ef9-4817-8a06-d840b3f9054d"/>
    <ds:schemaRef ds:uri="http://schemas.microsoft.com/office/2006/metadata/properties"/>
    <ds:schemaRef ds:uri="http://purl.org/dc/elements/1.1/"/>
    <ds:schemaRef ds:uri="046c86ff-434c-47dd-8bea-4d32ecd94d1d"/>
    <ds:schemaRef ds:uri="51813d92-7b40-4667-90aa-91a99501a653"/>
  </ds:schemaRefs>
</ds:datastoreItem>
</file>

<file path=customXml/itemProps2.xml><?xml version="1.0" encoding="utf-8"?>
<ds:datastoreItem xmlns:ds="http://schemas.openxmlformats.org/officeDocument/2006/customXml" ds:itemID="{31F1FD3A-7498-479C-9C71-E6C47FF113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6c86ff-434c-47dd-8bea-4d32ecd94d1d"/>
    <ds:schemaRef ds:uri="51813d92-7b40-4667-90aa-91a99501a6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313AC1-2102-436D-836F-81842EBC8A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13087</TotalTime>
  <Words>5020</Words>
  <Application>Microsoft Office PowerPoint</Application>
  <PresentationFormat>On-screen Show (4:3)</PresentationFormat>
  <Paragraphs>543</Paragraphs>
  <Slides>33</Slides>
  <Notes>33</Notes>
  <HiddenSlides>0</HiddenSlides>
  <MMClips>4</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TechnoWalker​ PPT​テーマ</vt:lpstr>
      <vt:lpstr>制御セキュリティ教材（電気電子） １．制御セキュリティと ネットワークの基礎</vt:lpstr>
      <vt:lpstr>制御セキュリティを学ぶ</vt:lpstr>
      <vt:lpstr>制御セキュリティの必要性（解説なし版）</vt:lpstr>
      <vt:lpstr>制御セキュリティの必要性（フルVer）</vt:lpstr>
      <vt:lpstr>制御システムと情報システム</vt:lpstr>
      <vt:lpstr>制御システムの構成</vt:lpstr>
      <vt:lpstr>制御システムの変化</vt:lpstr>
      <vt:lpstr>制御システムのネットワーク①</vt:lpstr>
      <vt:lpstr>制御システムのネットワーク②</vt:lpstr>
      <vt:lpstr>サーバーとクライアント</vt:lpstr>
      <vt:lpstr>LANとWAN、インターネット</vt:lpstr>
      <vt:lpstr>IPアドレスとポート</vt:lpstr>
      <vt:lpstr>ルーティングとゲートウェイ</vt:lpstr>
      <vt:lpstr>モノのインターネット（IoT）</vt:lpstr>
      <vt:lpstr>IoTの構成要素</vt:lpstr>
      <vt:lpstr>IoTシステムの技術要素</vt:lpstr>
      <vt:lpstr>フィールドの構成要素</vt:lpstr>
      <vt:lpstr>フロントエンドの構成要素</vt:lpstr>
      <vt:lpstr>コネクテッド インダストリーズ</vt:lpstr>
      <vt:lpstr>ソサエティ5.0とは</vt:lpstr>
      <vt:lpstr>Society 5.0で実現する社会</vt:lpstr>
      <vt:lpstr>IoTとセキュリティ</vt:lpstr>
      <vt:lpstr>制御システムのオープン化と普及①</vt:lpstr>
      <vt:lpstr>制御システムのオープン化と普及②</vt:lpstr>
      <vt:lpstr>オープン化のメリットとデメリット</vt:lpstr>
      <vt:lpstr>制御システムのセキュリティ（課題）</vt:lpstr>
      <vt:lpstr>実習の概要（スマートフォーム）</vt:lpstr>
      <vt:lpstr>仮想工場のシステム構成②</vt:lpstr>
      <vt:lpstr>仮想工場のシステム構成①</vt:lpstr>
      <vt:lpstr>Raspberry Pi について</vt:lpstr>
      <vt:lpstr>Arduinoについて</vt:lpstr>
      <vt:lpstr>Open PLC Editorのセットアップ(1)</vt:lpstr>
      <vt:lpstr>Pythonのセットアップ（1）</vt:lpstr>
    </vt:vector>
  </TitlesOfParts>
  <Company>みらいこ株式会社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制御セキュリティ教材</dc:title>
  <dc:creator>山岡 茂治</dc:creator>
  <cp:keywords/>
  <cp:lastModifiedBy>茂治 山岡</cp:lastModifiedBy>
  <cp:revision>2333</cp:revision>
  <cp:lastPrinted>2018-12-28T03:26:45Z</cp:lastPrinted>
  <dcterms:created xsi:type="dcterms:W3CDTF">2014-02-18T22:02:28Z</dcterms:created>
  <dcterms:modified xsi:type="dcterms:W3CDTF">2025-06-13T05:33:23Z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0x0101005B5E4E3483FB9142B924D7610BCF02DD</vt:lpwstr>
  </property>
  <property fmtid="{D5CDD505-2E9C-101B-9397-08002B2CF9AE}" pid="3" name="_dlc_DocIdItemGuid">
    <vt:lpwstr>cb92c81b-99db-4d00-b4b9-b4ea1db55382</vt:lpwstr>
  </property>
  <property fmtid="{D5CDD505-2E9C-101B-9397-08002B2CF9AE}" pid="4" name="MediaServiceImageTags">
    <vt:lpwstr/>
  </property>
</Properties>
</file>